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5" autoAdjust="0"/>
    <p:restoredTop sz="94673" autoAdjust="0"/>
  </p:normalViewPr>
  <p:slideViewPr>
    <p:cSldViewPr snapToGrid="0">
      <p:cViewPr varScale="1">
        <p:scale>
          <a:sx n="58" d="100"/>
          <a:sy n="58" d="100"/>
        </p:scale>
        <p:origin x="1368" y="28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84048-9DE8-4972-8EBF-0B7778F4F569}" type="datetimeFigureOut">
              <a:rPr lang="de-DE" smtClean="0"/>
              <a:t>25.05.2025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238146-48C3-4C7B-BC14-70435DEB6402}" type="slidenum">
              <a:rPr lang="de-DE" smtClean="0"/>
              <a:t>‹Nr.›</a:t>
            </a:fld>
            <a:endParaRPr lang="de-DE"/>
          </a:p>
        </p:txBody>
      </p:sp>
    </p:spTree>
    <p:extLst>
      <p:ext uri="{BB962C8B-B14F-4D97-AF65-F5344CB8AC3E}">
        <p14:creationId xmlns:p14="http://schemas.microsoft.com/office/powerpoint/2010/main" val="4253682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B238146-48C3-4C7B-BC14-70435DEB6402}" type="slidenum">
              <a:rPr lang="de-DE" smtClean="0"/>
              <a:t>11</a:t>
            </a:fld>
            <a:endParaRPr lang="de-DE"/>
          </a:p>
        </p:txBody>
      </p:sp>
    </p:spTree>
    <p:extLst>
      <p:ext uri="{BB962C8B-B14F-4D97-AF65-F5344CB8AC3E}">
        <p14:creationId xmlns:p14="http://schemas.microsoft.com/office/powerpoint/2010/main" val="2013911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D8A7E-F21C-D831-8D01-F71695B050D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3FCFACA-C544-B599-79F1-BDE9424CCF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FB2E193-9B6A-2986-DC6F-63FCBB3F24A0}"/>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7AE71099-84CC-2B80-2C28-E932A587B3B1}"/>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08D4F3E4-A1EC-69AF-5C66-FE64C68DE301}"/>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62958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59486-DACF-A411-1274-3A6489C1A15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470094B-08CE-F05F-A01B-7DDE0AE9545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EE1D290-91EF-CEB5-6D37-949EAC09229E}"/>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C7887AED-97AA-4D25-1FE8-1A36DCABE952}"/>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CA14773D-DE36-2871-68C9-62C359DCB515}"/>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57135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C128937-1799-9B25-F273-B6D7A6EBB45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800E650-9ECF-9D75-3B35-BF37C85DD0E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1EC14F0-37BD-7076-DF2C-CBC3C95AB87E}"/>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D5BC61FC-7373-C18C-2009-7601B390ACE9}"/>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788BEB78-880A-2A4B-A6D6-C3214CEBE351}"/>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51173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75C9C2-FDAF-DE5F-B9BF-FC65056E7ED1}"/>
              </a:ext>
            </a:extLst>
          </p:cNvPr>
          <p:cNvSpPr>
            <a:spLocks noGrp="1"/>
          </p:cNvSpPr>
          <p:nvPr>
            <p:ph type="title"/>
          </p:nvPr>
        </p:nvSpPr>
        <p:spPr>
          <a:xfrm>
            <a:off x="838200" y="365125"/>
            <a:ext cx="10515600" cy="1370807"/>
          </a:xfrm>
        </p:spPr>
        <p:txBody>
          <a:bodyPr/>
          <a:lstStyle>
            <a:lvl1pPr>
              <a:defRPr/>
            </a:lvl1pPr>
          </a:lstStyle>
          <a:p>
            <a:r>
              <a:rPr lang="de-DE"/>
              <a:t>Mastertitelformat bearbeiten</a:t>
            </a:r>
            <a:endParaRPr lang="de-DE" dirty="0"/>
          </a:p>
        </p:txBody>
      </p:sp>
      <p:sp>
        <p:nvSpPr>
          <p:cNvPr id="3" name="Inhaltsplatzhalter 2">
            <a:extLst>
              <a:ext uri="{FF2B5EF4-FFF2-40B4-BE49-F238E27FC236}">
                <a16:creationId xmlns:a16="http://schemas.microsoft.com/office/drawing/2014/main" id="{F7408790-F39E-3C03-571D-8C7681D6E71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33BED37-3CF0-410B-9EB4-9C3DAC6D7907}"/>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ACCA7DB8-8622-00AB-94B3-0115FBCF9631}"/>
              </a:ext>
            </a:extLst>
          </p:cNvPr>
          <p:cNvSpPr>
            <a:spLocks noGrp="1"/>
          </p:cNvSpPr>
          <p:nvPr>
            <p:ph type="ftr" sz="quarter" idx="11"/>
          </p:nvPr>
        </p:nvSpPr>
        <p:spPr/>
        <p:txBody>
          <a:bodyPr/>
          <a:lstStyle>
            <a:lvl1pPr>
              <a:defRPr/>
            </a:lvl1pPr>
          </a:lstStyle>
          <a:p>
            <a:r>
              <a:rPr lang="de-DE" dirty="0"/>
              <a:t>Autorin Natascha Tomlik</a:t>
            </a:r>
          </a:p>
        </p:txBody>
      </p:sp>
      <p:sp>
        <p:nvSpPr>
          <p:cNvPr id="6" name="Foliennummernplatzhalter 5">
            <a:extLst>
              <a:ext uri="{FF2B5EF4-FFF2-40B4-BE49-F238E27FC236}">
                <a16:creationId xmlns:a16="http://schemas.microsoft.com/office/drawing/2014/main" id="{A3453ECD-A8C1-9FB6-E05C-E17C720BF4CE}"/>
              </a:ext>
            </a:extLst>
          </p:cNvPr>
          <p:cNvSpPr>
            <a:spLocks noGrp="1"/>
          </p:cNvSpPr>
          <p:nvPr>
            <p:ph type="sldNum" sz="quarter" idx="12"/>
          </p:nvPr>
        </p:nvSpPr>
        <p:spPr/>
        <p:txBody>
          <a:bodyPr/>
          <a:lstStyle/>
          <a:p>
            <a:r>
              <a:rPr lang="de-DE" dirty="0"/>
              <a:t>Folie &lt;#&gt; von xx</a:t>
            </a:r>
          </a:p>
        </p:txBody>
      </p:sp>
      <p:pic>
        <p:nvPicPr>
          <p:cNvPr id="10" name="Grafik 9" descr="Ein Bild, das Blume, Himmel, Panorama, draußen enthält.&#10;&#10;KI-generierte Inhalte können fehlerhaft sein.">
            <a:extLst>
              <a:ext uri="{FF2B5EF4-FFF2-40B4-BE49-F238E27FC236}">
                <a16:creationId xmlns:a16="http://schemas.microsoft.com/office/drawing/2014/main" id="{9A9C80ED-47D0-AF81-934C-749993BF04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9342" y="365124"/>
            <a:ext cx="7820630" cy="1370807"/>
          </a:xfrm>
          <a:prstGeom prst="rect">
            <a:avLst/>
          </a:prstGeom>
        </p:spPr>
      </p:pic>
    </p:spTree>
    <p:extLst>
      <p:ext uri="{BB962C8B-B14F-4D97-AF65-F5344CB8AC3E}">
        <p14:creationId xmlns:p14="http://schemas.microsoft.com/office/powerpoint/2010/main" val="299044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7E9290-90D6-3775-AB74-CC9AE88CE9F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4E2515F-5229-6168-F422-80D9E05F6A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51E639B4-BDFE-1A1C-7E5D-472FB6F7F87D}"/>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0A4404C8-770F-3EAA-F7EC-CBCB53319865}"/>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D3EADEF9-B0C1-A5D9-9191-9988D42612B8}"/>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27200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D1191-840F-0739-A9E0-36BAF9F42DE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5BD192C-561F-F396-628C-F368DBC40A1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E18D7B3-B34B-EF1E-FC50-23F0100FA5E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BBB2C15-E8CF-8AB7-9801-84CDCC740CBE}"/>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CA28FA6C-2CE7-835C-CFBA-259BC06ABA00}"/>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9352F893-0414-658A-28DC-C371F1450C5B}"/>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844271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5481BC-5F00-F9A0-79A7-9181CF3E063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75E71D4-045C-53E8-F7AF-A55F7D7E89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1B91313-81DB-3D21-BD26-87F1EDC396C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2C66C2F-B25A-E5CD-1483-6B9C98301A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666457F-423E-C09A-E731-AE8D0EBBFD3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F3EF2C5-F510-34A6-F4EB-1E073F2BB54B}"/>
              </a:ext>
            </a:extLst>
          </p:cNvPr>
          <p:cNvSpPr>
            <a:spLocks noGrp="1"/>
          </p:cNvSpPr>
          <p:nvPr>
            <p:ph type="dt" sz="half" idx="10"/>
          </p:nvPr>
        </p:nvSpPr>
        <p:spPr/>
        <p:txBody>
          <a:bodyPr/>
          <a:lstStyle/>
          <a:p>
            <a:r>
              <a:rPr lang="de-DE"/>
              <a:t>28.04.2025</a:t>
            </a:r>
          </a:p>
        </p:txBody>
      </p:sp>
      <p:sp>
        <p:nvSpPr>
          <p:cNvPr id="8" name="Fußzeilenplatzhalter 7">
            <a:extLst>
              <a:ext uri="{FF2B5EF4-FFF2-40B4-BE49-F238E27FC236}">
                <a16:creationId xmlns:a16="http://schemas.microsoft.com/office/drawing/2014/main" id="{5A61F935-590E-BD2F-3C97-DC2495EC1808}"/>
              </a:ext>
            </a:extLst>
          </p:cNvPr>
          <p:cNvSpPr>
            <a:spLocks noGrp="1"/>
          </p:cNvSpPr>
          <p:nvPr>
            <p:ph type="ftr" sz="quarter" idx="11"/>
          </p:nvPr>
        </p:nvSpPr>
        <p:spPr/>
        <p:txBody>
          <a:bodyPr/>
          <a:lstStyle/>
          <a:p>
            <a:r>
              <a:rPr lang="de-DE"/>
              <a:t>Autorin Natascha Tomlik</a:t>
            </a:r>
          </a:p>
        </p:txBody>
      </p:sp>
      <p:sp>
        <p:nvSpPr>
          <p:cNvPr id="9" name="Foliennummernplatzhalter 8">
            <a:extLst>
              <a:ext uri="{FF2B5EF4-FFF2-40B4-BE49-F238E27FC236}">
                <a16:creationId xmlns:a16="http://schemas.microsoft.com/office/drawing/2014/main" id="{794F5636-6DBC-58A4-3224-A46CFAEBA11E}"/>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422194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B286D-D670-BF29-42A7-C80E9390C2B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3D5674D-34E4-F494-1BBE-59284B2C97D5}"/>
              </a:ext>
            </a:extLst>
          </p:cNvPr>
          <p:cNvSpPr>
            <a:spLocks noGrp="1"/>
          </p:cNvSpPr>
          <p:nvPr>
            <p:ph type="dt" sz="half" idx="10"/>
          </p:nvPr>
        </p:nvSpPr>
        <p:spPr/>
        <p:txBody>
          <a:bodyPr/>
          <a:lstStyle/>
          <a:p>
            <a:r>
              <a:rPr lang="de-DE"/>
              <a:t>28.04.2025</a:t>
            </a:r>
          </a:p>
        </p:txBody>
      </p:sp>
      <p:sp>
        <p:nvSpPr>
          <p:cNvPr id="4" name="Fußzeilenplatzhalter 3">
            <a:extLst>
              <a:ext uri="{FF2B5EF4-FFF2-40B4-BE49-F238E27FC236}">
                <a16:creationId xmlns:a16="http://schemas.microsoft.com/office/drawing/2014/main" id="{2FCE625B-BB18-0E79-2DDE-67F753534672}"/>
              </a:ext>
            </a:extLst>
          </p:cNvPr>
          <p:cNvSpPr>
            <a:spLocks noGrp="1"/>
          </p:cNvSpPr>
          <p:nvPr>
            <p:ph type="ftr" sz="quarter" idx="11"/>
          </p:nvPr>
        </p:nvSpPr>
        <p:spPr/>
        <p:txBody>
          <a:bodyPr/>
          <a:lstStyle/>
          <a:p>
            <a:r>
              <a:rPr lang="de-DE"/>
              <a:t>Autorin Natascha Tomlik</a:t>
            </a:r>
          </a:p>
        </p:txBody>
      </p:sp>
      <p:sp>
        <p:nvSpPr>
          <p:cNvPr id="5" name="Foliennummernplatzhalter 4">
            <a:extLst>
              <a:ext uri="{FF2B5EF4-FFF2-40B4-BE49-F238E27FC236}">
                <a16:creationId xmlns:a16="http://schemas.microsoft.com/office/drawing/2014/main" id="{3E900796-E384-AF5A-8F25-E6E678369489}"/>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98314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B2C62AA-E670-96F1-F778-DDEF8D3BCFC6}"/>
              </a:ext>
            </a:extLst>
          </p:cNvPr>
          <p:cNvSpPr>
            <a:spLocks noGrp="1"/>
          </p:cNvSpPr>
          <p:nvPr>
            <p:ph type="dt" sz="half" idx="10"/>
          </p:nvPr>
        </p:nvSpPr>
        <p:spPr/>
        <p:txBody>
          <a:bodyPr/>
          <a:lstStyle/>
          <a:p>
            <a:r>
              <a:rPr lang="de-DE"/>
              <a:t>28.04.2025</a:t>
            </a:r>
          </a:p>
        </p:txBody>
      </p:sp>
      <p:sp>
        <p:nvSpPr>
          <p:cNvPr id="3" name="Fußzeilenplatzhalter 2">
            <a:extLst>
              <a:ext uri="{FF2B5EF4-FFF2-40B4-BE49-F238E27FC236}">
                <a16:creationId xmlns:a16="http://schemas.microsoft.com/office/drawing/2014/main" id="{27C7A14D-CC0C-944E-75B8-3DC4AAA25085}"/>
              </a:ext>
            </a:extLst>
          </p:cNvPr>
          <p:cNvSpPr>
            <a:spLocks noGrp="1"/>
          </p:cNvSpPr>
          <p:nvPr>
            <p:ph type="ftr" sz="quarter" idx="11"/>
          </p:nvPr>
        </p:nvSpPr>
        <p:spPr/>
        <p:txBody>
          <a:bodyPr/>
          <a:lstStyle/>
          <a:p>
            <a:r>
              <a:rPr lang="de-DE"/>
              <a:t>Autorin Natascha Tomlik</a:t>
            </a:r>
          </a:p>
        </p:txBody>
      </p:sp>
      <p:sp>
        <p:nvSpPr>
          <p:cNvPr id="4" name="Foliennummernplatzhalter 3">
            <a:extLst>
              <a:ext uri="{FF2B5EF4-FFF2-40B4-BE49-F238E27FC236}">
                <a16:creationId xmlns:a16="http://schemas.microsoft.com/office/drawing/2014/main" id="{678E72CD-4493-D92C-C144-AAC6B1B7B5D4}"/>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19169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6B3EC-E125-C65C-6FBB-9AE7DDB13FC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076C877-A4FD-535A-EC53-F1B43CCEF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DBF584D-8EB0-B28A-2484-5BA1BBC69A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A0C0D7D-78D4-0782-328C-BE97CB8E849A}"/>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FECFFAEA-E75B-15E5-90C5-6C064BF631A3}"/>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6DF044E1-6713-0A0D-8EE8-357F1ADD60FF}"/>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72940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AFBD60-5021-2B19-63A5-4B856317D2C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1BB20537-A9A9-8C24-0D3A-8FC6D25ED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a:extLst>
              <a:ext uri="{FF2B5EF4-FFF2-40B4-BE49-F238E27FC236}">
                <a16:creationId xmlns:a16="http://schemas.microsoft.com/office/drawing/2014/main" id="{DEF61B9C-19BE-1386-9EA8-7759A4CBA5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C1B6EC8-9C04-881E-28B5-082B059F75E9}"/>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F304A8DF-AE7E-A87B-8702-876F7753F359}"/>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C3FB3C99-3273-DD26-50F3-E1DE3BA218D7}"/>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191356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6643797-D6DC-BAB8-168E-F758D3899F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CC12380-5FCF-8E9A-F368-388BCBCC1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EF8B5E6-7CD0-F846-3FB8-C09ACB7538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de-DE"/>
              <a:t>28.04.2025</a:t>
            </a:r>
          </a:p>
        </p:txBody>
      </p:sp>
      <p:sp>
        <p:nvSpPr>
          <p:cNvPr id="5" name="Fußzeilenplatzhalter 4">
            <a:extLst>
              <a:ext uri="{FF2B5EF4-FFF2-40B4-BE49-F238E27FC236}">
                <a16:creationId xmlns:a16="http://schemas.microsoft.com/office/drawing/2014/main" id="{AB60F275-1075-678A-018D-C1EA84F72B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de-DE"/>
              <a:t>Autorin Natascha Tomlik</a:t>
            </a:r>
          </a:p>
        </p:txBody>
      </p:sp>
      <p:sp>
        <p:nvSpPr>
          <p:cNvPr id="6" name="Foliennummernplatzhalter 5">
            <a:extLst>
              <a:ext uri="{FF2B5EF4-FFF2-40B4-BE49-F238E27FC236}">
                <a16:creationId xmlns:a16="http://schemas.microsoft.com/office/drawing/2014/main" id="{4D9E5DA3-2583-3EC0-5620-F36B112509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E91A60F-8305-4059-8C10-26F448404719}" type="slidenum">
              <a:rPr lang="de-DE" smtClean="0"/>
              <a:t>‹Nr.›</a:t>
            </a:fld>
            <a:endParaRPr lang="de-DE"/>
          </a:p>
        </p:txBody>
      </p:sp>
    </p:spTree>
    <p:extLst>
      <p:ext uri="{BB962C8B-B14F-4D97-AF65-F5344CB8AC3E}">
        <p14:creationId xmlns:p14="http://schemas.microsoft.com/office/powerpoint/2010/main" val="2707297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3A689D-229C-7736-09D1-9CC314BF2B88}"/>
              </a:ext>
            </a:extLst>
          </p:cNvPr>
          <p:cNvSpPr>
            <a:spLocks noGrp="1"/>
          </p:cNvSpPr>
          <p:nvPr>
            <p:ph type="title"/>
          </p:nvPr>
        </p:nvSpPr>
        <p:spPr/>
        <p:txBody>
          <a:bodyPr>
            <a:normAutofit/>
          </a:bodyPr>
          <a:lstStyle/>
          <a:p>
            <a:r>
              <a:rPr lang="de-DE" dirty="0"/>
              <a:t> </a:t>
            </a:r>
          </a:p>
        </p:txBody>
      </p:sp>
      <p:sp>
        <p:nvSpPr>
          <p:cNvPr id="3" name="Inhaltsplatzhalter 2">
            <a:extLst>
              <a:ext uri="{FF2B5EF4-FFF2-40B4-BE49-F238E27FC236}">
                <a16:creationId xmlns:a16="http://schemas.microsoft.com/office/drawing/2014/main" id="{C7B1F414-5034-84B7-B048-04A8779DD637}"/>
              </a:ext>
            </a:extLst>
          </p:cNvPr>
          <p:cNvSpPr>
            <a:spLocks noGrp="1"/>
          </p:cNvSpPr>
          <p:nvPr>
            <p:ph idx="1"/>
          </p:nvPr>
        </p:nvSpPr>
        <p:spPr>
          <a:xfrm>
            <a:off x="838200" y="3459995"/>
            <a:ext cx="10515600" cy="2716967"/>
          </a:xfrm>
        </p:spPr>
        <p:txBody>
          <a:bodyPr/>
          <a:lstStyle/>
          <a:p>
            <a:pPr marL="0" indent="0" algn="ctr">
              <a:buNone/>
            </a:pPr>
            <a:r>
              <a:rPr lang="de-DE" sz="3600" dirty="0"/>
              <a:t>Auf Dauer schädlich für den Boden</a:t>
            </a:r>
          </a:p>
          <a:p>
            <a:pPr marL="0" indent="0">
              <a:buNone/>
            </a:pPr>
            <a:endParaRPr lang="de-DE" dirty="0"/>
          </a:p>
        </p:txBody>
      </p:sp>
      <p:sp>
        <p:nvSpPr>
          <p:cNvPr id="4" name="Datumsplatzhalter 3">
            <a:extLst>
              <a:ext uri="{FF2B5EF4-FFF2-40B4-BE49-F238E27FC236}">
                <a16:creationId xmlns:a16="http://schemas.microsoft.com/office/drawing/2014/main" id="{C1A5D185-0667-BC12-9140-24D3C2C941B2}"/>
              </a:ext>
            </a:extLst>
          </p:cNvPr>
          <p:cNvSpPr>
            <a:spLocks noGrp="1"/>
          </p:cNvSpPr>
          <p:nvPr>
            <p:ph type="dt" sz="half" idx="10"/>
          </p:nvPr>
        </p:nvSpPr>
        <p:spPr/>
        <p:txBody>
          <a:bodyPr/>
          <a:lstStyle/>
          <a:p>
            <a:r>
              <a:rPr lang="de-DE" dirty="0"/>
              <a:t>© KGV Sorgenfrei    09.05.2025</a:t>
            </a:r>
          </a:p>
        </p:txBody>
      </p:sp>
      <p:sp>
        <p:nvSpPr>
          <p:cNvPr id="5" name="Fußzeilenplatzhalter 4">
            <a:extLst>
              <a:ext uri="{FF2B5EF4-FFF2-40B4-BE49-F238E27FC236}">
                <a16:creationId xmlns:a16="http://schemas.microsoft.com/office/drawing/2014/main" id="{93B063BC-AFFE-31A9-FEF3-F373BC6F429A}"/>
              </a:ext>
            </a:extLst>
          </p:cNvPr>
          <p:cNvSpPr>
            <a:spLocks noGrp="1"/>
          </p:cNvSpPr>
          <p:nvPr>
            <p:ph type="ftr" sz="quarter" idx="11"/>
          </p:nvPr>
        </p:nvSpPr>
        <p:spPr/>
        <p:txBody>
          <a:bodyPr/>
          <a:lstStyle/>
          <a:p>
            <a:r>
              <a:rPr lang="de-DE" dirty="0"/>
              <a:t>Referentin Natascha Tomlik</a:t>
            </a:r>
          </a:p>
        </p:txBody>
      </p:sp>
      <p:sp>
        <p:nvSpPr>
          <p:cNvPr id="6" name="Foliennummernplatzhalter 5">
            <a:extLst>
              <a:ext uri="{FF2B5EF4-FFF2-40B4-BE49-F238E27FC236}">
                <a16:creationId xmlns:a16="http://schemas.microsoft.com/office/drawing/2014/main" id="{C0B48EA0-6C5D-6350-0494-50A7496BE482}"/>
              </a:ext>
            </a:extLst>
          </p:cNvPr>
          <p:cNvSpPr>
            <a:spLocks noGrp="1"/>
          </p:cNvSpPr>
          <p:nvPr>
            <p:ph type="sldNum" sz="quarter" idx="12"/>
          </p:nvPr>
        </p:nvSpPr>
        <p:spPr/>
        <p:txBody>
          <a:bodyPr/>
          <a:lstStyle/>
          <a:p>
            <a:pPr algn="ctr"/>
            <a:r>
              <a:rPr lang="de-DE" dirty="0"/>
              <a:t>Folie &lt;#&gt;</a:t>
            </a:r>
          </a:p>
        </p:txBody>
      </p:sp>
      <p:sp>
        <p:nvSpPr>
          <p:cNvPr id="8" name="Textfeld 7">
            <a:extLst>
              <a:ext uri="{FF2B5EF4-FFF2-40B4-BE49-F238E27FC236}">
                <a16:creationId xmlns:a16="http://schemas.microsoft.com/office/drawing/2014/main" id="{9446950B-7DD1-4E58-AE4E-AF8A5489EB4B}"/>
              </a:ext>
            </a:extLst>
          </p:cNvPr>
          <p:cNvSpPr txBox="1"/>
          <p:nvPr/>
        </p:nvSpPr>
        <p:spPr>
          <a:xfrm>
            <a:off x="1958197" y="1915321"/>
            <a:ext cx="7832784" cy="646331"/>
          </a:xfrm>
          <a:prstGeom prst="rect">
            <a:avLst/>
          </a:prstGeom>
          <a:noFill/>
        </p:spPr>
        <p:txBody>
          <a:bodyPr wrap="square">
            <a:spAutoFit/>
          </a:bodyPr>
          <a:lstStyle/>
          <a:p>
            <a:pPr algn="ctr"/>
            <a:r>
              <a:rPr lang="de-DE" sz="3600" b="1" i="1" dirty="0"/>
              <a:t>Thema Unkrautvlies</a:t>
            </a:r>
          </a:p>
        </p:txBody>
      </p:sp>
    </p:spTree>
    <p:extLst>
      <p:ext uri="{BB962C8B-B14F-4D97-AF65-F5344CB8AC3E}">
        <p14:creationId xmlns:p14="http://schemas.microsoft.com/office/powerpoint/2010/main" val="702095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2092A-29C0-BC36-2C07-71BFB07C4D8D}"/>
              </a:ext>
            </a:extLst>
          </p:cNvPr>
          <p:cNvSpPr>
            <a:spLocks noGrp="1"/>
          </p:cNvSpPr>
          <p:nvPr>
            <p:ph type="title"/>
          </p:nvPr>
        </p:nvSpPr>
        <p:spPr>
          <a:xfrm>
            <a:off x="838200" y="1682151"/>
            <a:ext cx="10515600" cy="2044460"/>
          </a:xfrm>
        </p:spPr>
        <p:txBody>
          <a:bodyPr>
            <a:normAutofit/>
          </a:bodyPr>
          <a:lstStyle/>
          <a:p>
            <a:pPr algn="ctr"/>
            <a:r>
              <a:rPr lang="de-DE" sz="3600" b="1" i="1" dirty="0">
                <a:effectLst/>
              </a:rPr>
              <a:t>Unser Lösungsvorschlag &amp; Lösungsansatz: Gesundmachung und Verschönerung des Gartens</a:t>
            </a:r>
            <a:endParaRPr lang="de-DE" sz="3600" i="1" dirty="0"/>
          </a:p>
        </p:txBody>
      </p:sp>
      <p:sp>
        <p:nvSpPr>
          <p:cNvPr id="3" name="Inhaltsplatzhalter 2">
            <a:extLst>
              <a:ext uri="{FF2B5EF4-FFF2-40B4-BE49-F238E27FC236}">
                <a16:creationId xmlns:a16="http://schemas.microsoft.com/office/drawing/2014/main" id="{A05C7453-BBD7-80D4-DC88-578850D8C8D5}"/>
              </a:ext>
            </a:extLst>
          </p:cNvPr>
          <p:cNvSpPr>
            <a:spLocks noGrp="1"/>
          </p:cNvSpPr>
          <p:nvPr>
            <p:ph idx="1"/>
          </p:nvPr>
        </p:nvSpPr>
        <p:spPr>
          <a:xfrm>
            <a:off x="838200" y="3364302"/>
            <a:ext cx="10515600" cy="2992047"/>
          </a:xfrm>
        </p:spPr>
        <p:txBody>
          <a:bodyPr>
            <a:normAutofit fontScale="77500" lnSpcReduction="20000"/>
          </a:bodyPr>
          <a:lstStyle/>
          <a:p>
            <a:pPr algn="l" latinLnBrk="0">
              <a:spcAft>
                <a:spcPts val="750"/>
              </a:spcAft>
              <a:buNone/>
            </a:pPr>
            <a:r>
              <a:rPr lang="de-DE" b="1" i="0" dirty="0">
                <a:solidFill>
                  <a:srgbClr val="000000"/>
                </a:solidFill>
                <a:effectLst/>
                <a:latin typeface="Arial" panose="020B0604020202020204" pitchFamily="34" charset="0"/>
              </a:rPr>
              <a:t>1. Entfernen von Unkrautvlies</a:t>
            </a:r>
            <a:endParaRPr lang="de-DE" b="0" i="0" dirty="0">
              <a:solidFill>
                <a:srgbClr val="000000"/>
              </a:solidFill>
              <a:effectLst/>
              <a:latin typeface="Arial" panose="020B0604020202020204" pitchFamily="34" charset="0"/>
            </a:endParaRPr>
          </a:p>
          <a:p>
            <a:pPr algn="l" latinLnBrk="0">
              <a:spcAft>
                <a:spcPts val="750"/>
              </a:spcAft>
              <a:buNone/>
            </a:pPr>
            <a:r>
              <a:rPr lang="de-DE" b="1" i="0" dirty="0">
                <a:solidFill>
                  <a:srgbClr val="000000"/>
                </a:solidFill>
                <a:effectLst/>
                <a:latin typeface="Arial" panose="020B0604020202020204" pitchFamily="34" charset="0"/>
              </a:rPr>
              <a:t>2. Boden lockern</a:t>
            </a:r>
            <a:endParaRPr lang="de-DE" b="0" i="0" dirty="0">
              <a:solidFill>
                <a:srgbClr val="000000"/>
              </a:solidFill>
              <a:effectLst/>
              <a:latin typeface="Arial" panose="020B0604020202020204" pitchFamily="34" charset="0"/>
            </a:endParaRPr>
          </a:p>
          <a:p>
            <a:pPr algn="l" latinLnBrk="0">
              <a:spcAft>
                <a:spcPts val="750"/>
              </a:spcAft>
              <a:buNone/>
            </a:pPr>
            <a:r>
              <a:rPr lang="de-DE" b="1" i="0" dirty="0">
                <a:solidFill>
                  <a:srgbClr val="000000"/>
                </a:solidFill>
                <a:effectLst/>
                <a:latin typeface="Arial" panose="020B0604020202020204" pitchFamily="34" charset="0"/>
              </a:rPr>
              <a:t>3. Einarbeiten von Kompost, organischem Dünger und Bodenaktivator</a:t>
            </a:r>
            <a:endParaRPr lang="de-DE" b="0" i="0" dirty="0">
              <a:solidFill>
                <a:srgbClr val="000000"/>
              </a:solidFill>
              <a:effectLst/>
              <a:latin typeface="Arial" panose="020B0604020202020204" pitchFamily="34" charset="0"/>
            </a:endParaRPr>
          </a:p>
          <a:p>
            <a:pPr algn="l" latinLnBrk="0">
              <a:spcAft>
                <a:spcPts val="750"/>
              </a:spcAft>
              <a:buNone/>
            </a:pPr>
            <a:r>
              <a:rPr lang="de-DE" b="1" i="0" dirty="0">
                <a:solidFill>
                  <a:srgbClr val="000000"/>
                </a:solidFill>
                <a:effectLst/>
                <a:latin typeface="Arial" panose="020B0604020202020204" pitchFamily="34" charset="0"/>
              </a:rPr>
              <a:t>4. Zwischensaat mit Phacelia oder ähnlichem als Gründüngung</a:t>
            </a:r>
            <a:endParaRPr lang="de-DE" b="0" i="0" dirty="0">
              <a:solidFill>
                <a:srgbClr val="000000"/>
              </a:solidFill>
              <a:effectLst/>
              <a:latin typeface="Arial" panose="020B0604020202020204" pitchFamily="34" charset="0"/>
            </a:endParaRPr>
          </a:p>
          <a:p>
            <a:pPr algn="l" latinLnBrk="0">
              <a:spcAft>
                <a:spcPts val="750"/>
              </a:spcAft>
              <a:buNone/>
            </a:pPr>
            <a:r>
              <a:rPr lang="de-DE" b="1" i="0" dirty="0">
                <a:solidFill>
                  <a:srgbClr val="000000"/>
                </a:solidFill>
                <a:effectLst/>
                <a:latin typeface="Arial" panose="020B0604020202020204" pitchFamily="34" charset="0"/>
              </a:rPr>
              <a:t>5. Pflanzung von Schattenstauden</a:t>
            </a:r>
            <a:endParaRPr lang="de-DE" b="0" i="0" dirty="0">
              <a:solidFill>
                <a:srgbClr val="000000"/>
              </a:solidFill>
              <a:effectLst/>
              <a:latin typeface="Arial" panose="020B0604020202020204" pitchFamily="34" charset="0"/>
            </a:endParaRPr>
          </a:p>
          <a:p>
            <a:pPr marL="0" indent="0" algn="l" latinLnBrk="0">
              <a:spcAft>
                <a:spcPts val="750"/>
              </a:spcAft>
              <a:buNone/>
            </a:pPr>
            <a:r>
              <a:rPr lang="de-DE" b="1" i="0" dirty="0">
                <a:solidFill>
                  <a:srgbClr val="000000"/>
                </a:solidFill>
                <a:effectLst/>
                <a:latin typeface="Arial" panose="020B0604020202020204" pitchFamily="34" charset="0"/>
              </a:rPr>
              <a:t>6. Verteilen von Rasenschnitt, Mulch, Rindenmulch oder Pinienrinde als Beet                Abdeckung</a:t>
            </a:r>
            <a:endParaRPr lang="de-DE" b="0" i="0" dirty="0">
              <a:solidFill>
                <a:srgbClr val="000000"/>
              </a:solidFill>
              <a:effectLst/>
              <a:latin typeface="Arial" panose="020B0604020202020204" pitchFamily="34" charset="0"/>
            </a:endParaRPr>
          </a:p>
          <a:p>
            <a:endParaRPr lang="de-DE" dirty="0"/>
          </a:p>
        </p:txBody>
      </p:sp>
      <p:sp>
        <p:nvSpPr>
          <p:cNvPr id="4" name="Datumsplatzhalter 3">
            <a:extLst>
              <a:ext uri="{FF2B5EF4-FFF2-40B4-BE49-F238E27FC236}">
                <a16:creationId xmlns:a16="http://schemas.microsoft.com/office/drawing/2014/main" id="{54E56811-0C81-B5DF-FC81-496DC0B85873}"/>
              </a:ext>
            </a:extLst>
          </p:cNvPr>
          <p:cNvSpPr>
            <a:spLocks noGrp="1"/>
          </p:cNvSpPr>
          <p:nvPr>
            <p:ph type="dt" sz="half" idx="10"/>
          </p:nvPr>
        </p:nvSpPr>
        <p:spPr/>
        <p:txBody>
          <a:bodyPr/>
          <a:lstStyle/>
          <a:p>
            <a:r>
              <a:rPr lang="de-DE" dirty="0"/>
              <a:t>© KGV Sorgenfrei    09.05.2025</a:t>
            </a:r>
          </a:p>
          <a:p>
            <a:endParaRPr lang="de-DE" dirty="0"/>
          </a:p>
        </p:txBody>
      </p:sp>
      <p:sp>
        <p:nvSpPr>
          <p:cNvPr id="5" name="Fußzeilenplatzhalter 4">
            <a:extLst>
              <a:ext uri="{FF2B5EF4-FFF2-40B4-BE49-F238E27FC236}">
                <a16:creationId xmlns:a16="http://schemas.microsoft.com/office/drawing/2014/main" id="{E3DA7BEF-7EA7-E890-C44C-26FF4B23262D}"/>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21614499-AA17-C15B-C0DB-0180E11445D4}"/>
              </a:ext>
            </a:extLst>
          </p:cNvPr>
          <p:cNvSpPr>
            <a:spLocks noGrp="1"/>
          </p:cNvSpPr>
          <p:nvPr>
            <p:ph type="sldNum" sz="quarter" idx="12"/>
          </p:nvPr>
        </p:nvSpPr>
        <p:spPr/>
        <p:txBody>
          <a:bodyPr/>
          <a:lstStyle/>
          <a:p>
            <a:r>
              <a:rPr lang="de-DE" dirty="0"/>
              <a:t>Folie &lt;10&gt; von 11</a:t>
            </a:r>
          </a:p>
        </p:txBody>
      </p:sp>
    </p:spTree>
    <p:extLst>
      <p:ext uri="{BB962C8B-B14F-4D97-AF65-F5344CB8AC3E}">
        <p14:creationId xmlns:p14="http://schemas.microsoft.com/office/powerpoint/2010/main" val="2888990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AE035D5-FA46-97BD-569C-3B7FF8E3DCD1}"/>
              </a:ext>
            </a:extLst>
          </p:cNvPr>
          <p:cNvSpPr>
            <a:spLocks noGrp="1"/>
          </p:cNvSpPr>
          <p:nvPr>
            <p:ph idx="1"/>
          </p:nvPr>
        </p:nvSpPr>
        <p:spPr>
          <a:xfrm>
            <a:off x="681487" y="3428999"/>
            <a:ext cx="10672313" cy="2747963"/>
          </a:xfrm>
        </p:spPr>
        <p:txBody>
          <a:bodyPr>
            <a:normAutofit/>
          </a:bodyPr>
          <a:lstStyle/>
          <a:p>
            <a:pPr marL="0" indent="0" algn="ctr">
              <a:buNone/>
            </a:pPr>
            <a:r>
              <a:rPr lang="en-US" sz="4800" b="1" i="1" kern="1200" dirty="0">
                <a:solidFill>
                  <a:schemeClr val="accent6"/>
                </a:solidFill>
                <a:latin typeface="+mj-lt"/>
                <a:ea typeface="+mj-ea"/>
                <a:cs typeface="+mj-cs"/>
              </a:rPr>
              <a:t>Die Umwelt und der Verein danken euch für eure Mithilfe</a:t>
            </a:r>
            <a:endParaRPr lang="de-DE" sz="4800" b="1" i="1" dirty="0">
              <a:solidFill>
                <a:schemeClr val="accent6"/>
              </a:solidFill>
            </a:endParaRPr>
          </a:p>
        </p:txBody>
      </p:sp>
      <p:sp>
        <p:nvSpPr>
          <p:cNvPr id="4" name="Datumsplatzhalter 3">
            <a:extLst>
              <a:ext uri="{FF2B5EF4-FFF2-40B4-BE49-F238E27FC236}">
                <a16:creationId xmlns:a16="http://schemas.microsoft.com/office/drawing/2014/main" id="{F885F79B-FD62-1623-6CC4-0AD320DCC100}"/>
              </a:ext>
            </a:extLst>
          </p:cNvPr>
          <p:cNvSpPr>
            <a:spLocks noGrp="1"/>
          </p:cNvSpPr>
          <p:nvPr>
            <p:ph type="dt" sz="half" idx="10"/>
          </p:nvPr>
        </p:nvSpPr>
        <p:spPr/>
        <p:txBody>
          <a:bodyPr/>
          <a:lstStyle/>
          <a:p>
            <a:r>
              <a:rPr lang="de-DE" dirty="0"/>
              <a:t>© KGV Sorgenfrei    09.05.2025</a:t>
            </a:r>
          </a:p>
          <a:p>
            <a:endParaRPr lang="de-DE" dirty="0"/>
          </a:p>
        </p:txBody>
      </p:sp>
      <p:sp>
        <p:nvSpPr>
          <p:cNvPr id="5" name="Fußzeilenplatzhalter 4">
            <a:extLst>
              <a:ext uri="{FF2B5EF4-FFF2-40B4-BE49-F238E27FC236}">
                <a16:creationId xmlns:a16="http://schemas.microsoft.com/office/drawing/2014/main" id="{AEE3748A-A4F6-6118-9E2D-D8E8E77D3FF7}"/>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21934E1A-4548-1F76-B34B-E7C13499CCA8}"/>
              </a:ext>
            </a:extLst>
          </p:cNvPr>
          <p:cNvSpPr>
            <a:spLocks noGrp="1"/>
          </p:cNvSpPr>
          <p:nvPr>
            <p:ph type="sldNum" sz="quarter" idx="12"/>
          </p:nvPr>
        </p:nvSpPr>
        <p:spPr/>
        <p:txBody>
          <a:bodyPr/>
          <a:lstStyle/>
          <a:p>
            <a:r>
              <a:rPr lang="de-DE" dirty="0"/>
              <a:t>Folie &lt;11&gt; von 11</a:t>
            </a:r>
          </a:p>
        </p:txBody>
      </p:sp>
    </p:spTree>
    <p:extLst>
      <p:ext uri="{BB962C8B-B14F-4D97-AF65-F5344CB8AC3E}">
        <p14:creationId xmlns:p14="http://schemas.microsoft.com/office/powerpoint/2010/main" val="3348393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3E73D-9982-137B-A18A-4CB7085C37CE}"/>
              </a:ext>
            </a:extLst>
          </p:cNvPr>
          <p:cNvSpPr>
            <a:spLocks noGrp="1"/>
          </p:cNvSpPr>
          <p:nvPr>
            <p:ph type="title"/>
          </p:nvPr>
        </p:nvSpPr>
        <p:spPr>
          <a:xfrm>
            <a:off x="707366" y="1673525"/>
            <a:ext cx="10646433" cy="1656271"/>
          </a:xfrm>
        </p:spPr>
        <p:txBody>
          <a:bodyPr>
            <a:normAutofit/>
          </a:bodyPr>
          <a:lstStyle/>
          <a:p>
            <a:pPr algn="ctr"/>
            <a:r>
              <a:rPr lang="de-DE" sz="3600" b="1" i="1" dirty="0">
                <a:effectLst/>
              </a:rPr>
              <a:t>Bodenleben stirbt oder wandert ab</a:t>
            </a:r>
            <a:endParaRPr lang="de-DE" sz="3600" b="1" i="1" dirty="0"/>
          </a:p>
        </p:txBody>
      </p:sp>
      <p:sp>
        <p:nvSpPr>
          <p:cNvPr id="3" name="Inhaltsplatzhalter 2">
            <a:extLst>
              <a:ext uri="{FF2B5EF4-FFF2-40B4-BE49-F238E27FC236}">
                <a16:creationId xmlns:a16="http://schemas.microsoft.com/office/drawing/2014/main" id="{396674CA-C932-9097-0C98-7B998DC38851}"/>
              </a:ext>
            </a:extLst>
          </p:cNvPr>
          <p:cNvSpPr>
            <a:spLocks noGrp="1"/>
          </p:cNvSpPr>
          <p:nvPr>
            <p:ph idx="1"/>
          </p:nvPr>
        </p:nvSpPr>
        <p:spPr>
          <a:xfrm>
            <a:off x="707366" y="2967488"/>
            <a:ext cx="10646433" cy="3234904"/>
          </a:xfrm>
        </p:spPr>
        <p:txBody>
          <a:bodyPr>
            <a:normAutofit fontScale="92500" lnSpcReduction="10000"/>
          </a:bodyPr>
          <a:lstStyle/>
          <a:p>
            <a:pPr marL="0" indent="0">
              <a:buNone/>
            </a:pPr>
            <a:r>
              <a:rPr lang="de-DE" b="0" i="0" dirty="0">
                <a:solidFill>
                  <a:srgbClr val="000000"/>
                </a:solidFill>
                <a:effectLst/>
                <a:latin typeface="Arial" panose="020B0604020202020204" pitchFamily="34" charset="0"/>
              </a:rPr>
              <a:t>Das Bodenleben spielt eine entscheidende Rolle für die Gesundheit und Fruchtbarkeit des Bodens. Mikroorganismen, Würmer und Insekten zersetzen organisches Material, wodurch Nährstoffe freigesetzt werden, die für das Pflanzenwachstum notwendig sind. Unkrautvlies verhindert jedoch das Eindringen von organischem Material in den Boden, wodurch den Bodenlebewesen die Nahrung entzogen wird. Infolgedessen sterben viele dieser Organismen ab oder wandern ab, was zu einer erheblichen Verringerung der Bodenfruchtbarkeit führt.</a:t>
            </a:r>
            <a:endParaRPr lang="de-DE" dirty="0"/>
          </a:p>
          <a:p>
            <a:endParaRPr lang="de-DE" dirty="0"/>
          </a:p>
        </p:txBody>
      </p:sp>
      <p:sp>
        <p:nvSpPr>
          <p:cNvPr id="4" name="Datumsplatzhalter 3">
            <a:extLst>
              <a:ext uri="{FF2B5EF4-FFF2-40B4-BE49-F238E27FC236}">
                <a16:creationId xmlns:a16="http://schemas.microsoft.com/office/drawing/2014/main" id="{3FB2514D-9378-EACF-8191-0A67F2E49855}"/>
              </a:ext>
            </a:extLst>
          </p:cNvPr>
          <p:cNvSpPr>
            <a:spLocks noGrp="1"/>
          </p:cNvSpPr>
          <p:nvPr>
            <p:ph type="dt" sz="half" idx="10"/>
          </p:nvPr>
        </p:nvSpPr>
        <p:spPr>
          <a:xfrm>
            <a:off x="707366" y="6356350"/>
            <a:ext cx="2743200" cy="365125"/>
          </a:xfrm>
        </p:spPr>
        <p:txBody>
          <a:bodyPr/>
          <a:lstStyle/>
          <a:p>
            <a:r>
              <a:rPr lang="de-DE" dirty="0"/>
              <a:t>© KGV Sorgenfrei    09.05.2025</a:t>
            </a:r>
          </a:p>
          <a:p>
            <a:endParaRPr lang="de-DE" dirty="0"/>
          </a:p>
        </p:txBody>
      </p:sp>
      <p:sp>
        <p:nvSpPr>
          <p:cNvPr id="5" name="Fußzeilenplatzhalter 4">
            <a:extLst>
              <a:ext uri="{FF2B5EF4-FFF2-40B4-BE49-F238E27FC236}">
                <a16:creationId xmlns:a16="http://schemas.microsoft.com/office/drawing/2014/main" id="{287CCE32-BC64-C630-47B7-D27580E27718}"/>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59C93D95-3123-3EEF-5CDA-300C00D1F112}"/>
              </a:ext>
            </a:extLst>
          </p:cNvPr>
          <p:cNvSpPr>
            <a:spLocks noGrp="1"/>
          </p:cNvSpPr>
          <p:nvPr>
            <p:ph type="sldNum" sz="quarter" idx="12"/>
          </p:nvPr>
        </p:nvSpPr>
        <p:spPr/>
        <p:txBody>
          <a:bodyPr/>
          <a:lstStyle/>
          <a:p>
            <a:r>
              <a:rPr lang="de-DE" dirty="0"/>
              <a:t>Folie &lt;2&gt; von 11</a:t>
            </a:r>
          </a:p>
        </p:txBody>
      </p:sp>
    </p:spTree>
    <p:extLst>
      <p:ext uri="{BB962C8B-B14F-4D97-AF65-F5344CB8AC3E}">
        <p14:creationId xmlns:p14="http://schemas.microsoft.com/office/powerpoint/2010/main" val="3128210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FE717E-FA53-76DC-E560-5B99B1F73FA7}"/>
              </a:ext>
            </a:extLst>
          </p:cNvPr>
          <p:cNvSpPr>
            <a:spLocks noGrp="1"/>
          </p:cNvSpPr>
          <p:nvPr>
            <p:ph type="title"/>
          </p:nvPr>
        </p:nvSpPr>
        <p:spPr>
          <a:xfrm>
            <a:off x="838200" y="1690777"/>
            <a:ext cx="10515600" cy="1200388"/>
          </a:xfrm>
        </p:spPr>
        <p:txBody>
          <a:bodyPr/>
          <a:lstStyle/>
          <a:p>
            <a:pPr algn="ctr"/>
            <a:r>
              <a:rPr lang="de-DE" sz="3600" b="1" i="1" dirty="0">
                <a:effectLst/>
              </a:rPr>
              <a:t>Keine</a:t>
            </a:r>
            <a:r>
              <a:rPr lang="de-DE" b="1" i="1" dirty="0">
                <a:effectLst/>
              </a:rPr>
              <a:t> </a:t>
            </a:r>
            <a:r>
              <a:rPr lang="de-DE" sz="3600" b="1" i="1" dirty="0">
                <a:effectLst/>
              </a:rPr>
              <a:t>Durchlüftung mehr</a:t>
            </a:r>
            <a:endParaRPr lang="de-DE" sz="3600" i="1" dirty="0"/>
          </a:p>
        </p:txBody>
      </p:sp>
      <p:sp>
        <p:nvSpPr>
          <p:cNvPr id="3" name="Inhaltsplatzhalter 2">
            <a:extLst>
              <a:ext uri="{FF2B5EF4-FFF2-40B4-BE49-F238E27FC236}">
                <a16:creationId xmlns:a16="http://schemas.microsoft.com/office/drawing/2014/main" id="{1414F2C7-BA71-91EE-5BE5-EBD275CDB9E1}"/>
              </a:ext>
            </a:extLst>
          </p:cNvPr>
          <p:cNvSpPr>
            <a:spLocks noGrp="1"/>
          </p:cNvSpPr>
          <p:nvPr>
            <p:ph idx="1"/>
          </p:nvPr>
        </p:nvSpPr>
        <p:spPr>
          <a:xfrm>
            <a:off x="838199" y="3114136"/>
            <a:ext cx="10515600" cy="3045123"/>
          </a:xfrm>
        </p:spPr>
        <p:txBody>
          <a:bodyPr/>
          <a:lstStyle/>
          <a:p>
            <a:pPr marL="0" indent="0">
              <a:buNone/>
            </a:pPr>
            <a:r>
              <a:rPr lang="de-DE" b="0" i="0" dirty="0">
                <a:solidFill>
                  <a:srgbClr val="000000"/>
                </a:solidFill>
                <a:effectLst/>
                <a:latin typeface="Arial" panose="020B0604020202020204" pitchFamily="34" charset="0"/>
              </a:rPr>
              <a:t>Boden muss atmen können, um gesund zu bleiben. Eine gute Durchlüftung ermöglicht den Austausch von Sauerstoff und Kohlendioxid zwischen Boden und Atmosphäre. Unkrautvlies blockiert diese natürlichen Prozesse und führt zu einem erstickten Boden. Ohne ausreichende Belüftung können Pflanzenwurzeln nicht optimal wachsen, was ihre Gesundheit und ihr Wachstum beeinträchtigt.</a:t>
            </a:r>
            <a:endParaRPr lang="de-DE" dirty="0"/>
          </a:p>
          <a:p>
            <a:endParaRPr lang="de-DE" dirty="0"/>
          </a:p>
        </p:txBody>
      </p:sp>
      <p:sp>
        <p:nvSpPr>
          <p:cNvPr id="4" name="Datumsplatzhalter 3">
            <a:extLst>
              <a:ext uri="{FF2B5EF4-FFF2-40B4-BE49-F238E27FC236}">
                <a16:creationId xmlns:a16="http://schemas.microsoft.com/office/drawing/2014/main" id="{5A75E5A1-9A02-B753-C8B2-C9A1B2A67468}"/>
              </a:ext>
            </a:extLst>
          </p:cNvPr>
          <p:cNvSpPr>
            <a:spLocks noGrp="1"/>
          </p:cNvSpPr>
          <p:nvPr>
            <p:ph type="dt" sz="half" idx="10"/>
          </p:nvPr>
        </p:nvSpPr>
        <p:spPr>
          <a:xfrm>
            <a:off x="838199" y="6356349"/>
            <a:ext cx="2743200" cy="365125"/>
          </a:xfrm>
        </p:spPr>
        <p:txBody>
          <a:bodyPr/>
          <a:lstStyle/>
          <a:p>
            <a:r>
              <a:rPr lang="de-DE" dirty="0"/>
              <a:t>© KGV Sorgenfrei    09.05.2025</a:t>
            </a:r>
          </a:p>
          <a:p>
            <a:endParaRPr lang="de-DE" dirty="0"/>
          </a:p>
        </p:txBody>
      </p:sp>
      <p:sp>
        <p:nvSpPr>
          <p:cNvPr id="5" name="Fußzeilenplatzhalter 4">
            <a:extLst>
              <a:ext uri="{FF2B5EF4-FFF2-40B4-BE49-F238E27FC236}">
                <a16:creationId xmlns:a16="http://schemas.microsoft.com/office/drawing/2014/main" id="{1C16B5A4-CF76-3981-7C88-F83CAC8D92E8}"/>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6DF55077-01F1-ED2C-BFD6-37053E6B934C}"/>
              </a:ext>
            </a:extLst>
          </p:cNvPr>
          <p:cNvSpPr>
            <a:spLocks noGrp="1"/>
          </p:cNvSpPr>
          <p:nvPr>
            <p:ph type="sldNum" sz="quarter" idx="12"/>
          </p:nvPr>
        </p:nvSpPr>
        <p:spPr/>
        <p:txBody>
          <a:bodyPr/>
          <a:lstStyle/>
          <a:p>
            <a:r>
              <a:rPr lang="de-DE" dirty="0"/>
              <a:t>Folie &lt;3&gt; von 11</a:t>
            </a:r>
          </a:p>
        </p:txBody>
      </p:sp>
    </p:spTree>
    <p:extLst>
      <p:ext uri="{BB962C8B-B14F-4D97-AF65-F5344CB8AC3E}">
        <p14:creationId xmlns:p14="http://schemas.microsoft.com/office/powerpoint/2010/main" val="2089970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C8361-BB3E-63D6-9E2B-3193F0DEFD61}"/>
              </a:ext>
            </a:extLst>
          </p:cNvPr>
          <p:cNvSpPr>
            <a:spLocks noGrp="1"/>
          </p:cNvSpPr>
          <p:nvPr>
            <p:ph type="title"/>
          </p:nvPr>
        </p:nvSpPr>
        <p:spPr>
          <a:xfrm>
            <a:off x="957532" y="1837426"/>
            <a:ext cx="10396268" cy="1397480"/>
          </a:xfrm>
        </p:spPr>
        <p:txBody>
          <a:bodyPr>
            <a:normAutofit/>
          </a:bodyPr>
          <a:lstStyle/>
          <a:p>
            <a:pPr algn="ctr"/>
            <a:r>
              <a:rPr lang="de-DE" sz="3600" b="1" i="1" dirty="0">
                <a:effectLst/>
              </a:rPr>
              <a:t>Keine Durchmischung mehr</a:t>
            </a:r>
            <a:endParaRPr lang="de-DE" sz="3600" i="1" dirty="0"/>
          </a:p>
        </p:txBody>
      </p:sp>
      <p:sp>
        <p:nvSpPr>
          <p:cNvPr id="3" name="Inhaltsplatzhalter 2">
            <a:extLst>
              <a:ext uri="{FF2B5EF4-FFF2-40B4-BE49-F238E27FC236}">
                <a16:creationId xmlns:a16="http://schemas.microsoft.com/office/drawing/2014/main" id="{F4191F78-F607-54B5-4E73-5D9E7281D1BF}"/>
              </a:ext>
            </a:extLst>
          </p:cNvPr>
          <p:cNvSpPr>
            <a:spLocks noGrp="1"/>
          </p:cNvSpPr>
          <p:nvPr>
            <p:ph idx="1"/>
          </p:nvPr>
        </p:nvSpPr>
        <p:spPr>
          <a:xfrm>
            <a:off x="838199" y="3234906"/>
            <a:ext cx="10325819" cy="2786332"/>
          </a:xfrm>
        </p:spPr>
        <p:txBody>
          <a:bodyPr>
            <a:normAutofit/>
          </a:bodyPr>
          <a:lstStyle/>
          <a:p>
            <a:pPr marL="0" indent="0">
              <a:buNone/>
            </a:pPr>
            <a:r>
              <a:rPr lang="de-DE" b="0" i="0" dirty="0">
                <a:solidFill>
                  <a:srgbClr val="000000"/>
                </a:solidFill>
                <a:effectLst/>
                <a:latin typeface="Arial" panose="020B0604020202020204" pitchFamily="34" charset="0"/>
              </a:rPr>
              <a:t>Ein dynamischer Boden ist ein gesunder Boden. Regenwürmer und andere Bodenorganismen sorgen für eine natürliche Durchmischung der Bodenschichten. Diese Aktivität verteilt organisches Material und Nährstoffe gleichmäßig im Boden und fördert die Wurzelentwicklung. Unkrautvlies behindert diese Durchmischung, was zu einer ungleichen Verteilung von Nährstoffen führt, und die Bodenstruktur verschlechtert.</a:t>
            </a:r>
            <a:endParaRPr lang="de-DE" dirty="0"/>
          </a:p>
          <a:p>
            <a:endParaRPr lang="de-DE" dirty="0"/>
          </a:p>
        </p:txBody>
      </p:sp>
      <p:sp>
        <p:nvSpPr>
          <p:cNvPr id="4" name="Datumsplatzhalter 3">
            <a:extLst>
              <a:ext uri="{FF2B5EF4-FFF2-40B4-BE49-F238E27FC236}">
                <a16:creationId xmlns:a16="http://schemas.microsoft.com/office/drawing/2014/main" id="{92CA0772-57A5-E10C-D02B-EDCFDC57FB8C}"/>
              </a:ext>
            </a:extLst>
          </p:cNvPr>
          <p:cNvSpPr>
            <a:spLocks noGrp="1"/>
          </p:cNvSpPr>
          <p:nvPr>
            <p:ph type="dt" sz="half" idx="10"/>
          </p:nvPr>
        </p:nvSpPr>
        <p:spPr/>
        <p:txBody>
          <a:bodyPr/>
          <a:lstStyle/>
          <a:p>
            <a:r>
              <a:rPr lang="de-DE" dirty="0"/>
              <a:t>© KGV Sorgenfrei    09.05.2025</a:t>
            </a:r>
          </a:p>
          <a:p>
            <a:endParaRPr lang="de-DE" dirty="0"/>
          </a:p>
        </p:txBody>
      </p:sp>
      <p:sp>
        <p:nvSpPr>
          <p:cNvPr id="5" name="Fußzeilenplatzhalter 4">
            <a:extLst>
              <a:ext uri="{FF2B5EF4-FFF2-40B4-BE49-F238E27FC236}">
                <a16:creationId xmlns:a16="http://schemas.microsoft.com/office/drawing/2014/main" id="{B6921060-97CC-1707-CDC7-6C8BD0F51142}"/>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A62F5252-31E2-9191-0E80-F43FD80C1DAE}"/>
              </a:ext>
            </a:extLst>
          </p:cNvPr>
          <p:cNvSpPr>
            <a:spLocks noGrp="1"/>
          </p:cNvSpPr>
          <p:nvPr>
            <p:ph type="sldNum" sz="quarter" idx="12"/>
          </p:nvPr>
        </p:nvSpPr>
        <p:spPr/>
        <p:txBody>
          <a:bodyPr/>
          <a:lstStyle/>
          <a:p>
            <a:r>
              <a:rPr lang="de-DE" dirty="0"/>
              <a:t>Folie &lt;4&gt; von 11</a:t>
            </a:r>
          </a:p>
        </p:txBody>
      </p:sp>
    </p:spTree>
    <p:extLst>
      <p:ext uri="{BB962C8B-B14F-4D97-AF65-F5344CB8AC3E}">
        <p14:creationId xmlns:p14="http://schemas.microsoft.com/office/powerpoint/2010/main" val="1846814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509516-637C-2535-E984-A3046B43B8FC}"/>
              </a:ext>
            </a:extLst>
          </p:cNvPr>
          <p:cNvSpPr>
            <a:spLocks noGrp="1"/>
          </p:cNvSpPr>
          <p:nvPr>
            <p:ph type="title"/>
          </p:nvPr>
        </p:nvSpPr>
        <p:spPr>
          <a:xfrm>
            <a:off x="655608" y="1708030"/>
            <a:ext cx="10698192" cy="1871932"/>
          </a:xfrm>
        </p:spPr>
        <p:txBody>
          <a:bodyPr>
            <a:normAutofit/>
          </a:bodyPr>
          <a:lstStyle/>
          <a:p>
            <a:pPr algn="ctr"/>
            <a:r>
              <a:rPr lang="de-DE" sz="3600" b="1" i="1" dirty="0">
                <a:effectLst/>
              </a:rPr>
              <a:t>Keine Nährstoffumwandlung durch das Bodenleben mehr</a:t>
            </a:r>
            <a:endParaRPr lang="de-DE" sz="3600" i="1" dirty="0"/>
          </a:p>
        </p:txBody>
      </p:sp>
      <p:sp>
        <p:nvSpPr>
          <p:cNvPr id="3" name="Inhaltsplatzhalter 2">
            <a:extLst>
              <a:ext uri="{FF2B5EF4-FFF2-40B4-BE49-F238E27FC236}">
                <a16:creationId xmlns:a16="http://schemas.microsoft.com/office/drawing/2014/main" id="{BCF2C8B8-F391-E00E-F9F5-6EDD3EFC3ED0}"/>
              </a:ext>
            </a:extLst>
          </p:cNvPr>
          <p:cNvSpPr>
            <a:spLocks noGrp="1"/>
          </p:cNvSpPr>
          <p:nvPr>
            <p:ph idx="1"/>
          </p:nvPr>
        </p:nvSpPr>
        <p:spPr>
          <a:xfrm>
            <a:off x="733244" y="3428999"/>
            <a:ext cx="10620555" cy="2782020"/>
          </a:xfrm>
        </p:spPr>
        <p:txBody>
          <a:bodyPr/>
          <a:lstStyle/>
          <a:p>
            <a:pPr marL="0" indent="0">
              <a:buNone/>
            </a:pPr>
            <a:r>
              <a:rPr lang="de-DE" b="0" i="0" dirty="0">
                <a:solidFill>
                  <a:srgbClr val="000000"/>
                </a:solidFill>
                <a:effectLst/>
                <a:latin typeface="Arial" panose="020B0604020202020204" pitchFamily="34" charset="0"/>
              </a:rPr>
              <a:t>Die Zersetzung von organischem Material durch Bodenorganismen ist ein wichtiger Prozess, der zur Umwandlung von Nährstoffen beiträgt. Ohne die Aktivität dieser Organismen bleiben organische Stoffe </a:t>
            </a:r>
            <a:r>
              <a:rPr lang="de-DE" b="0" i="0" dirty="0" err="1">
                <a:solidFill>
                  <a:srgbClr val="000000"/>
                </a:solidFill>
                <a:effectLst/>
                <a:latin typeface="Arial" panose="020B0604020202020204" pitchFamily="34" charset="0"/>
              </a:rPr>
              <a:t>unzersetzt</a:t>
            </a:r>
            <a:r>
              <a:rPr lang="de-DE" b="0" i="0" dirty="0">
                <a:solidFill>
                  <a:srgbClr val="000000"/>
                </a:solidFill>
                <a:effectLst/>
                <a:latin typeface="Arial" panose="020B0604020202020204" pitchFamily="34" charset="0"/>
              </a:rPr>
              <a:t>, und Pflanzen haben keinen Zugang zu den notwendigen Nährstoffen. Unkrautvlies verhindert diesen wichtigen Prozess und führt zu einem nährstoffarmen Boden.</a:t>
            </a:r>
            <a:endParaRPr lang="de-DE" dirty="0"/>
          </a:p>
          <a:p>
            <a:endParaRPr lang="de-DE" dirty="0"/>
          </a:p>
        </p:txBody>
      </p:sp>
      <p:sp>
        <p:nvSpPr>
          <p:cNvPr id="4" name="Datumsplatzhalter 3">
            <a:extLst>
              <a:ext uri="{FF2B5EF4-FFF2-40B4-BE49-F238E27FC236}">
                <a16:creationId xmlns:a16="http://schemas.microsoft.com/office/drawing/2014/main" id="{602FB856-C76C-2760-159C-3F45FDFB8E30}"/>
              </a:ext>
            </a:extLst>
          </p:cNvPr>
          <p:cNvSpPr>
            <a:spLocks noGrp="1"/>
          </p:cNvSpPr>
          <p:nvPr>
            <p:ph type="dt" sz="half" idx="10"/>
          </p:nvPr>
        </p:nvSpPr>
        <p:spPr/>
        <p:txBody>
          <a:bodyPr/>
          <a:lstStyle/>
          <a:p>
            <a:r>
              <a:rPr lang="de-DE" dirty="0"/>
              <a:t>© KGV Sorgenfrei    09.05.2025</a:t>
            </a:r>
          </a:p>
          <a:p>
            <a:endParaRPr lang="de-DE" dirty="0"/>
          </a:p>
        </p:txBody>
      </p:sp>
      <p:sp>
        <p:nvSpPr>
          <p:cNvPr id="5" name="Fußzeilenplatzhalter 4">
            <a:extLst>
              <a:ext uri="{FF2B5EF4-FFF2-40B4-BE49-F238E27FC236}">
                <a16:creationId xmlns:a16="http://schemas.microsoft.com/office/drawing/2014/main" id="{7E9EE977-7898-6480-1B1E-974DB451E9B3}"/>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B09605FF-D3E8-C5D9-B2FF-3B60D3C30DCA}"/>
              </a:ext>
            </a:extLst>
          </p:cNvPr>
          <p:cNvSpPr>
            <a:spLocks noGrp="1"/>
          </p:cNvSpPr>
          <p:nvPr>
            <p:ph type="sldNum" sz="quarter" idx="12"/>
          </p:nvPr>
        </p:nvSpPr>
        <p:spPr/>
        <p:txBody>
          <a:bodyPr/>
          <a:lstStyle/>
          <a:p>
            <a:r>
              <a:rPr lang="de-DE" dirty="0"/>
              <a:t>Folie &lt;5&gt; von 11</a:t>
            </a:r>
          </a:p>
        </p:txBody>
      </p:sp>
    </p:spTree>
    <p:extLst>
      <p:ext uri="{BB962C8B-B14F-4D97-AF65-F5344CB8AC3E}">
        <p14:creationId xmlns:p14="http://schemas.microsoft.com/office/powerpoint/2010/main" val="1302237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EBE86-D743-7916-CA6F-3EB7ECF305DC}"/>
              </a:ext>
            </a:extLst>
          </p:cNvPr>
          <p:cNvSpPr>
            <a:spLocks noGrp="1"/>
          </p:cNvSpPr>
          <p:nvPr>
            <p:ph type="title"/>
          </p:nvPr>
        </p:nvSpPr>
        <p:spPr>
          <a:xfrm>
            <a:off x="838200" y="1802921"/>
            <a:ext cx="10515600" cy="1380226"/>
          </a:xfrm>
        </p:spPr>
        <p:txBody>
          <a:bodyPr>
            <a:normAutofit/>
          </a:bodyPr>
          <a:lstStyle/>
          <a:p>
            <a:pPr algn="ctr"/>
            <a:r>
              <a:rPr lang="de-DE" sz="3600" b="1" i="1" dirty="0">
                <a:effectLst/>
              </a:rPr>
              <a:t>Boden verdichtet und modert</a:t>
            </a:r>
            <a:endParaRPr lang="de-DE" sz="3600" i="1" dirty="0"/>
          </a:p>
        </p:txBody>
      </p:sp>
      <p:sp>
        <p:nvSpPr>
          <p:cNvPr id="3" name="Inhaltsplatzhalter 2">
            <a:extLst>
              <a:ext uri="{FF2B5EF4-FFF2-40B4-BE49-F238E27FC236}">
                <a16:creationId xmlns:a16="http://schemas.microsoft.com/office/drawing/2014/main" id="{8B2B1644-DD25-936D-3F68-C71CEFD47424}"/>
              </a:ext>
            </a:extLst>
          </p:cNvPr>
          <p:cNvSpPr>
            <a:spLocks noGrp="1"/>
          </p:cNvSpPr>
          <p:nvPr>
            <p:ph idx="1"/>
          </p:nvPr>
        </p:nvSpPr>
        <p:spPr>
          <a:xfrm>
            <a:off x="741872" y="2924355"/>
            <a:ext cx="10611928" cy="2898475"/>
          </a:xfrm>
        </p:spPr>
        <p:txBody>
          <a:bodyPr>
            <a:normAutofit/>
          </a:bodyPr>
          <a:lstStyle/>
          <a:p>
            <a:pPr marL="0" indent="0">
              <a:buNone/>
            </a:pPr>
            <a:r>
              <a:rPr lang="de-DE" b="0" i="0" dirty="0">
                <a:solidFill>
                  <a:srgbClr val="000000"/>
                </a:solidFill>
                <a:effectLst/>
                <a:latin typeface="Arial" panose="020B0604020202020204" pitchFamily="34" charset="0"/>
              </a:rPr>
              <a:t>Da das Unkrautvlies die Durchlüftung und die Durchmischung des Bodens behindert, wird der Boden im Laufe der Zeit verdichtet. Verdichteter Boden hat eine schlechte Struktur, die das Wurzelwachstum einschränkt und das Wasser nicht gut aufnehmen kann. Zusätzlich kann der Boden unter dem Vlies modrig werden, was die Bedingungen für Pflanzen weiter verschlechtert.</a:t>
            </a:r>
            <a:endParaRPr lang="de-DE" dirty="0"/>
          </a:p>
          <a:p>
            <a:endParaRPr lang="de-DE" dirty="0"/>
          </a:p>
        </p:txBody>
      </p:sp>
      <p:sp>
        <p:nvSpPr>
          <p:cNvPr id="4" name="Datumsplatzhalter 3">
            <a:extLst>
              <a:ext uri="{FF2B5EF4-FFF2-40B4-BE49-F238E27FC236}">
                <a16:creationId xmlns:a16="http://schemas.microsoft.com/office/drawing/2014/main" id="{E452775C-C3A1-DAAC-FBB2-8606C3A1BDB8}"/>
              </a:ext>
            </a:extLst>
          </p:cNvPr>
          <p:cNvSpPr>
            <a:spLocks noGrp="1"/>
          </p:cNvSpPr>
          <p:nvPr>
            <p:ph type="dt" sz="half" idx="10"/>
          </p:nvPr>
        </p:nvSpPr>
        <p:spPr/>
        <p:txBody>
          <a:bodyPr/>
          <a:lstStyle/>
          <a:p>
            <a:r>
              <a:rPr lang="de-DE" dirty="0"/>
              <a:t>© KGV Sorgenfrei    09.05.2025</a:t>
            </a:r>
          </a:p>
          <a:p>
            <a:endParaRPr lang="de-DE" dirty="0"/>
          </a:p>
        </p:txBody>
      </p:sp>
      <p:sp>
        <p:nvSpPr>
          <p:cNvPr id="5" name="Fußzeilenplatzhalter 4">
            <a:extLst>
              <a:ext uri="{FF2B5EF4-FFF2-40B4-BE49-F238E27FC236}">
                <a16:creationId xmlns:a16="http://schemas.microsoft.com/office/drawing/2014/main" id="{BAFFAF3B-856A-65A4-9560-F0D54CDD5B4E}"/>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2A65F11A-9A42-FD90-8BA3-D7B0D0BA0243}"/>
              </a:ext>
            </a:extLst>
          </p:cNvPr>
          <p:cNvSpPr>
            <a:spLocks noGrp="1"/>
          </p:cNvSpPr>
          <p:nvPr>
            <p:ph type="sldNum" sz="quarter" idx="12"/>
          </p:nvPr>
        </p:nvSpPr>
        <p:spPr/>
        <p:txBody>
          <a:bodyPr/>
          <a:lstStyle/>
          <a:p>
            <a:r>
              <a:rPr lang="de-DE" dirty="0"/>
              <a:t>Folie &lt;6&gt; von 11</a:t>
            </a:r>
          </a:p>
        </p:txBody>
      </p:sp>
    </p:spTree>
    <p:extLst>
      <p:ext uri="{BB962C8B-B14F-4D97-AF65-F5344CB8AC3E}">
        <p14:creationId xmlns:p14="http://schemas.microsoft.com/office/powerpoint/2010/main" val="4100085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2668D9-35EF-271E-8202-1487F5077BA2}"/>
              </a:ext>
            </a:extLst>
          </p:cNvPr>
          <p:cNvSpPr>
            <a:spLocks noGrp="1"/>
          </p:cNvSpPr>
          <p:nvPr>
            <p:ph type="title"/>
          </p:nvPr>
        </p:nvSpPr>
        <p:spPr>
          <a:xfrm>
            <a:off x="838200" y="1751162"/>
            <a:ext cx="10515600" cy="1362974"/>
          </a:xfrm>
        </p:spPr>
        <p:txBody>
          <a:bodyPr>
            <a:normAutofit/>
          </a:bodyPr>
          <a:lstStyle/>
          <a:p>
            <a:pPr algn="ctr"/>
            <a:r>
              <a:rPr lang="de-DE" sz="3600" b="1" i="1" dirty="0">
                <a:effectLst/>
              </a:rPr>
              <a:t>Keine Wasseraufnahme mehr</a:t>
            </a:r>
            <a:endParaRPr lang="de-DE" sz="3600" i="1" dirty="0"/>
          </a:p>
        </p:txBody>
      </p:sp>
      <p:sp>
        <p:nvSpPr>
          <p:cNvPr id="3" name="Inhaltsplatzhalter 2">
            <a:extLst>
              <a:ext uri="{FF2B5EF4-FFF2-40B4-BE49-F238E27FC236}">
                <a16:creationId xmlns:a16="http://schemas.microsoft.com/office/drawing/2014/main" id="{FB31996F-CFF4-024D-0482-ACDB576F7CAD}"/>
              </a:ext>
            </a:extLst>
          </p:cNvPr>
          <p:cNvSpPr>
            <a:spLocks noGrp="1"/>
          </p:cNvSpPr>
          <p:nvPr>
            <p:ph idx="1"/>
          </p:nvPr>
        </p:nvSpPr>
        <p:spPr>
          <a:xfrm>
            <a:off x="838200" y="3260784"/>
            <a:ext cx="10515600" cy="2812211"/>
          </a:xfrm>
        </p:spPr>
        <p:txBody>
          <a:bodyPr/>
          <a:lstStyle/>
          <a:p>
            <a:pPr marL="0" indent="0">
              <a:buNone/>
            </a:pPr>
            <a:r>
              <a:rPr lang="de-DE" b="0" i="0" dirty="0">
                <a:solidFill>
                  <a:srgbClr val="000000"/>
                </a:solidFill>
                <a:effectLst/>
                <a:latin typeface="Arial" panose="020B0604020202020204" pitchFamily="34" charset="0"/>
              </a:rPr>
              <a:t>Ein gesunder Boden muss Wasser aufnehmen und speichern können. Unkrautvlies blockiert die natürliche Wasseraufnahme des Bodens, wodurch Wasser an der Oberfläche abläuft und nicht zu den Pflanzenwurzeln gelangt. Dies führt zu Trockenstress bei Pflanzen, insbesondere in trockenen Perioden.</a:t>
            </a:r>
            <a:endParaRPr lang="de-DE" dirty="0"/>
          </a:p>
          <a:p>
            <a:endParaRPr lang="de-DE" dirty="0"/>
          </a:p>
        </p:txBody>
      </p:sp>
      <p:sp>
        <p:nvSpPr>
          <p:cNvPr id="4" name="Datumsplatzhalter 3">
            <a:extLst>
              <a:ext uri="{FF2B5EF4-FFF2-40B4-BE49-F238E27FC236}">
                <a16:creationId xmlns:a16="http://schemas.microsoft.com/office/drawing/2014/main" id="{910D07BC-1700-8391-E628-DDC69A2D68DF}"/>
              </a:ext>
            </a:extLst>
          </p:cNvPr>
          <p:cNvSpPr>
            <a:spLocks noGrp="1"/>
          </p:cNvSpPr>
          <p:nvPr>
            <p:ph type="dt" sz="half" idx="10"/>
          </p:nvPr>
        </p:nvSpPr>
        <p:spPr/>
        <p:txBody>
          <a:bodyPr/>
          <a:lstStyle/>
          <a:p>
            <a:r>
              <a:rPr lang="de-DE"/>
              <a:t>© KGV Sorgenfrei    09.05.2025</a:t>
            </a:r>
            <a:endParaRPr lang="de-DE" dirty="0"/>
          </a:p>
        </p:txBody>
      </p:sp>
      <p:sp>
        <p:nvSpPr>
          <p:cNvPr id="5" name="Fußzeilenplatzhalter 4">
            <a:extLst>
              <a:ext uri="{FF2B5EF4-FFF2-40B4-BE49-F238E27FC236}">
                <a16:creationId xmlns:a16="http://schemas.microsoft.com/office/drawing/2014/main" id="{9C69D70B-C214-1B0E-C1FE-DF0ADE689AEE}"/>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8F2751AB-C33C-6193-6F86-4A4EC459F6B7}"/>
              </a:ext>
            </a:extLst>
          </p:cNvPr>
          <p:cNvSpPr>
            <a:spLocks noGrp="1"/>
          </p:cNvSpPr>
          <p:nvPr>
            <p:ph type="sldNum" sz="quarter" idx="12"/>
          </p:nvPr>
        </p:nvSpPr>
        <p:spPr/>
        <p:txBody>
          <a:bodyPr/>
          <a:lstStyle/>
          <a:p>
            <a:r>
              <a:rPr lang="de-DE" dirty="0"/>
              <a:t>Folie &lt;7&gt; von 11</a:t>
            </a:r>
          </a:p>
        </p:txBody>
      </p:sp>
    </p:spTree>
    <p:extLst>
      <p:ext uri="{BB962C8B-B14F-4D97-AF65-F5344CB8AC3E}">
        <p14:creationId xmlns:p14="http://schemas.microsoft.com/office/powerpoint/2010/main" val="4098996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0BEE73-D246-FCAE-C50F-AFD9C02E1F3A}"/>
              </a:ext>
            </a:extLst>
          </p:cNvPr>
          <p:cNvSpPr>
            <a:spLocks noGrp="1"/>
          </p:cNvSpPr>
          <p:nvPr>
            <p:ph type="title"/>
          </p:nvPr>
        </p:nvSpPr>
        <p:spPr>
          <a:xfrm>
            <a:off x="724619" y="1759789"/>
            <a:ext cx="10629181" cy="1457864"/>
          </a:xfrm>
        </p:spPr>
        <p:txBody>
          <a:bodyPr>
            <a:normAutofit/>
          </a:bodyPr>
          <a:lstStyle/>
          <a:p>
            <a:pPr algn="ctr"/>
            <a:r>
              <a:rPr lang="de-DE" sz="3600" b="1" i="1" dirty="0">
                <a:effectLst/>
              </a:rPr>
              <a:t>Keine Tiefenverwurzelung der Pflanzen</a:t>
            </a:r>
            <a:endParaRPr lang="de-DE" sz="3600" i="1" dirty="0"/>
          </a:p>
        </p:txBody>
      </p:sp>
      <p:sp>
        <p:nvSpPr>
          <p:cNvPr id="3" name="Inhaltsplatzhalter 2">
            <a:extLst>
              <a:ext uri="{FF2B5EF4-FFF2-40B4-BE49-F238E27FC236}">
                <a16:creationId xmlns:a16="http://schemas.microsoft.com/office/drawing/2014/main" id="{61F60466-FD01-4270-BDE5-D805D0DFBEDD}"/>
              </a:ext>
            </a:extLst>
          </p:cNvPr>
          <p:cNvSpPr>
            <a:spLocks noGrp="1"/>
          </p:cNvSpPr>
          <p:nvPr>
            <p:ph idx="1"/>
          </p:nvPr>
        </p:nvSpPr>
        <p:spPr>
          <a:xfrm>
            <a:off x="838200" y="3493698"/>
            <a:ext cx="10515600" cy="2862652"/>
          </a:xfrm>
        </p:spPr>
        <p:txBody>
          <a:bodyPr/>
          <a:lstStyle/>
          <a:p>
            <a:pPr marL="0" indent="0">
              <a:buNone/>
            </a:pPr>
            <a:r>
              <a:rPr lang="de-DE" b="0" i="0" dirty="0">
                <a:solidFill>
                  <a:srgbClr val="000000"/>
                </a:solidFill>
                <a:effectLst/>
                <a:latin typeface="Arial" panose="020B0604020202020204" pitchFamily="34" charset="0"/>
              </a:rPr>
              <a:t>Pflanzen benötigen tiefreichende Wurzeln, um stabil zu stehen und ausreichend Nährstoffe und Wasser aufnehmen zu können. Unkrautvlies verhindert die Entwicklung tiefgehender Wurzeln, da es eine physische Barriere darstellt. Dies führt zu schwachen Pflanzen, die anfällig für Wind und Wetter sind.</a:t>
            </a:r>
            <a:endParaRPr lang="de-DE" dirty="0"/>
          </a:p>
          <a:p>
            <a:endParaRPr lang="de-DE" dirty="0"/>
          </a:p>
        </p:txBody>
      </p:sp>
      <p:sp>
        <p:nvSpPr>
          <p:cNvPr id="4" name="Datumsplatzhalter 3">
            <a:extLst>
              <a:ext uri="{FF2B5EF4-FFF2-40B4-BE49-F238E27FC236}">
                <a16:creationId xmlns:a16="http://schemas.microsoft.com/office/drawing/2014/main" id="{A6663C48-9E1D-E5DF-683E-576A3F957D60}"/>
              </a:ext>
            </a:extLst>
          </p:cNvPr>
          <p:cNvSpPr>
            <a:spLocks noGrp="1"/>
          </p:cNvSpPr>
          <p:nvPr>
            <p:ph type="dt" sz="half" idx="10"/>
          </p:nvPr>
        </p:nvSpPr>
        <p:spPr/>
        <p:txBody>
          <a:bodyPr/>
          <a:lstStyle/>
          <a:p>
            <a:r>
              <a:rPr lang="de-DE" dirty="0"/>
              <a:t>© KGV Sorgenfrei    09.05.2025</a:t>
            </a:r>
          </a:p>
          <a:p>
            <a:endParaRPr lang="de-DE" dirty="0"/>
          </a:p>
        </p:txBody>
      </p:sp>
      <p:sp>
        <p:nvSpPr>
          <p:cNvPr id="5" name="Fußzeilenplatzhalter 4">
            <a:extLst>
              <a:ext uri="{FF2B5EF4-FFF2-40B4-BE49-F238E27FC236}">
                <a16:creationId xmlns:a16="http://schemas.microsoft.com/office/drawing/2014/main" id="{EA924116-3882-8D5A-4C68-3982F9755534}"/>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0DC8497E-97FA-6D3A-8293-145AE14A68FF}"/>
              </a:ext>
            </a:extLst>
          </p:cNvPr>
          <p:cNvSpPr>
            <a:spLocks noGrp="1"/>
          </p:cNvSpPr>
          <p:nvPr>
            <p:ph type="sldNum" sz="quarter" idx="12"/>
          </p:nvPr>
        </p:nvSpPr>
        <p:spPr/>
        <p:txBody>
          <a:bodyPr/>
          <a:lstStyle/>
          <a:p>
            <a:r>
              <a:rPr lang="de-DE" dirty="0"/>
              <a:t>Folie &lt;8&gt; von 11</a:t>
            </a:r>
          </a:p>
        </p:txBody>
      </p:sp>
    </p:spTree>
    <p:extLst>
      <p:ext uri="{BB962C8B-B14F-4D97-AF65-F5344CB8AC3E}">
        <p14:creationId xmlns:p14="http://schemas.microsoft.com/office/powerpoint/2010/main" val="3442747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B9DD7E-ABFA-5F4C-B1F2-252564D0E799}"/>
              </a:ext>
            </a:extLst>
          </p:cNvPr>
          <p:cNvSpPr>
            <a:spLocks noGrp="1"/>
          </p:cNvSpPr>
          <p:nvPr>
            <p:ph type="title"/>
          </p:nvPr>
        </p:nvSpPr>
        <p:spPr>
          <a:xfrm>
            <a:off x="838200" y="1759789"/>
            <a:ext cx="10515600" cy="1492369"/>
          </a:xfrm>
        </p:spPr>
        <p:txBody>
          <a:bodyPr>
            <a:normAutofit/>
          </a:bodyPr>
          <a:lstStyle/>
          <a:p>
            <a:pPr algn="ctr"/>
            <a:r>
              <a:rPr lang="de-DE" sz="3600" b="1" i="1" dirty="0">
                <a:effectLst/>
              </a:rPr>
              <a:t>Unkrautschutz versagt nach 5 Jahren spätestens</a:t>
            </a:r>
            <a:endParaRPr lang="de-DE" sz="3600" i="1" dirty="0"/>
          </a:p>
        </p:txBody>
      </p:sp>
      <p:sp>
        <p:nvSpPr>
          <p:cNvPr id="3" name="Inhaltsplatzhalter 2">
            <a:extLst>
              <a:ext uri="{FF2B5EF4-FFF2-40B4-BE49-F238E27FC236}">
                <a16:creationId xmlns:a16="http://schemas.microsoft.com/office/drawing/2014/main" id="{DA45F269-529D-82B4-D824-A2C2D3915771}"/>
              </a:ext>
            </a:extLst>
          </p:cNvPr>
          <p:cNvSpPr>
            <a:spLocks noGrp="1"/>
          </p:cNvSpPr>
          <p:nvPr>
            <p:ph idx="1"/>
          </p:nvPr>
        </p:nvSpPr>
        <p:spPr>
          <a:xfrm>
            <a:off x="838200" y="3312543"/>
            <a:ext cx="10515600" cy="2605178"/>
          </a:xfrm>
        </p:spPr>
        <p:txBody>
          <a:bodyPr>
            <a:normAutofit lnSpcReduction="10000"/>
          </a:bodyPr>
          <a:lstStyle/>
          <a:p>
            <a:pPr marL="0" indent="0">
              <a:buNone/>
            </a:pPr>
            <a:r>
              <a:rPr lang="de-DE" b="0" i="0" dirty="0">
                <a:solidFill>
                  <a:srgbClr val="000000"/>
                </a:solidFill>
                <a:effectLst/>
                <a:latin typeface="Arial" panose="020B0604020202020204" pitchFamily="34" charset="0"/>
              </a:rPr>
              <a:t>Obwohl Unkrautvlies als langfristige Lösung vermarktet wird, zeigt die Praxis, dass es nach spätestens fünf Jahren seine Wirksamkeit verliert. Wurzeln von Unkräutern finden ihren Weg durch die kleinen Risse und Löcher im Vlies, und das Problem des Unkrautwachstums kehrt zurück. Dies macht den Einsatz von Unkrautvlies nicht nur ineffektiv, sondern auch umweltbelastend, da es nicht biologisch abbaubar ist.</a:t>
            </a:r>
            <a:endParaRPr lang="de-DE" dirty="0"/>
          </a:p>
          <a:p>
            <a:endParaRPr lang="de-DE" dirty="0"/>
          </a:p>
        </p:txBody>
      </p:sp>
      <p:sp>
        <p:nvSpPr>
          <p:cNvPr id="4" name="Datumsplatzhalter 3">
            <a:extLst>
              <a:ext uri="{FF2B5EF4-FFF2-40B4-BE49-F238E27FC236}">
                <a16:creationId xmlns:a16="http://schemas.microsoft.com/office/drawing/2014/main" id="{19E8464A-FF91-901D-211C-636F4F0739A2}"/>
              </a:ext>
            </a:extLst>
          </p:cNvPr>
          <p:cNvSpPr>
            <a:spLocks noGrp="1"/>
          </p:cNvSpPr>
          <p:nvPr>
            <p:ph type="dt" sz="half" idx="10"/>
          </p:nvPr>
        </p:nvSpPr>
        <p:spPr/>
        <p:txBody>
          <a:bodyPr/>
          <a:lstStyle/>
          <a:p>
            <a:r>
              <a:rPr lang="de-DE"/>
              <a:t>© KGV Sorgenfrei    09.05.2025</a:t>
            </a:r>
            <a:endParaRPr lang="de-DE" dirty="0"/>
          </a:p>
        </p:txBody>
      </p:sp>
      <p:sp>
        <p:nvSpPr>
          <p:cNvPr id="5" name="Fußzeilenplatzhalter 4">
            <a:extLst>
              <a:ext uri="{FF2B5EF4-FFF2-40B4-BE49-F238E27FC236}">
                <a16:creationId xmlns:a16="http://schemas.microsoft.com/office/drawing/2014/main" id="{4414BE83-9BF9-99E6-7DBC-F2F48EE128AF}"/>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D4CC2C73-1A02-8517-DB34-C229A6B2C27C}"/>
              </a:ext>
            </a:extLst>
          </p:cNvPr>
          <p:cNvSpPr>
            <a:spLocks noGrp="1"/>
          </p:cNvSpPr>
          <p:nvPr>
            <p:ph type="sldNum" sz="quarter" idx="12"/>
          </p:nvPr>
        </p:nvSpPr>
        <p:spPr/>
        <p:txBody>
          <a:bodyPr/>
          <a:lstStyle/>
          <a:p>
            <a:r>
              <a:rPr lang="de-DE" dirty="0"/>
              <a:t>Folie &lt;9&gt; von 11</a:t>
            </a:r>
          </a:p>
        </p:txBody>
      </p:sp>
    </p:spTree>
    <p:extLst>
      <p:ext uri="{BB962C8B-B14F-4D97-AF65-F5344CB8AC3E}">
        <p14:creationId xmlns:p14="http://schemas.microsoft.com/office/powerpoint/2010/main" val="70318987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 id="{E97A3AAA-E319-4E9D-8BF3-9E9E43AAB34B}" vid="{488BF8F1-6D27-48CD-92D0-7908E918094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Workshop (4)</Template>
  <TotalTime>0</TotalTime>
  <Words>696</Words>
  <Application>Microsoft Office PowerPoint</Application>
  <PresentationFormat>Breitbild</PresentationFormat>
  <Paragraphs>61</Paragraphs>
  <Slides>11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Aptos</vt:lpstr>
      <vt:lpstr>Aptos Display</vt:lpstr>
      <vt:lpstr>Arial</vt:lpstr>
      <vt:lpstr>Office</vt:lpstr>
      <vt:lpstr> </vt:lpstr>
      <vt:lpstr>Bodenleben stirbt oder wandert ab</vt:lpstr>
      <vt:lpstr>Keine Durchlüftung mehr</vt:lpstr>
      <vt:lpstr>Keine Durchmischung mehr</vt:lpstr>
      <vt:lpstr>Keine Nährstoffumwandlung durch das Bodenleben mehr</vt:lpstr>
      <vt:lpstr>Boden verdichtet und modert</vt:lpstr>
      <vt:lpstr>Keine Wasseraufnahme mehr</vt:lpstr>
      <vt:lpstr>Keine Tiefenverwurzelung der Pflanzen</vt:lpstr>
      <vt:lpstr>Unkrautschutz versagt nach 5 Jahren spätestens</vt:lpstr>
      <vt:lpstr>Unser Lösungsvorschlag &amp; Lösungsansatz: Gesundmachung und Verschönerung des Gartens</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Natascha Tomlik</dc:creator>
  <cp:lastModifiedBy>Norbert Terzenbach</cp:lastModifiedBy>
  <cp:revision>3</cp:revision>
  <dcterms:created xsi:type="dcterms:W3CDTF">2025-05-09T05:10:10Z</dcterms:created>
  <dcterms:modified xsi:type="dcterms:W3CDTF">2025-05-25T11:32:20Z</dcterms:modified>
</cp:coreProperties>
</file>