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86575" cy="100187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5" autoAdjust="0"/>
    <p:restoredTop sz="94673" autoAdjust="0"/>
  </p:normalViewPr>
  <p:slideViewPr>
    <p:cSldViewPr snapToGrid="0">
      <p:cViewPr varScale="1">
        <p:scale>
          <a:sx n="97" d="100"/>
          <a:sy n="97" d="100"/>
        </p:scale>
        <p:origin x="1110" y="30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183" cy="502676"/>
          </a:xfrm>
          <a:prstGeom prst="rect">
            <a:avLst/>
          </a:prstGeom>
        </p:spPr>
        <p:txBody>
          <a:bodyPr vert="horz" lIns="96597" tIns="48299" rIns="96597" bIns="48299" rtlCol="0"/>
          <a:lstStyle>
            <a:lvl1pPr algn="l">
              <a:defRPr sz="1300"/>
            </a:lvl1pPr>
          </a:lstStyle>
          <a:p>
            <a:endParaRPr lang="de-DE"/>
          </a:p>
        </p:txBody>
      </p:sp>
      <p:sp>
        <p:nvSpPr>
          <p:cNvPr id="3" name="Datumsplatzhalter 2"/>
          <p:cNvSpPr>
            <a:spLocks noGrp="1"/>
          </p:cNvSpPr>
          <p:nvPr>
            <p:ph type="dt" idx="1"/>
          </p:nvPr>
        </p:nvSpPr>
        <p:spPr>
          <a:xfrm>
            <a:off x="3900799" y="0"/>
            <a:ext cx="2984183" cy="502676"/>
          </a:xfrm>
          <a:prstGeom prst="rect">
            <a:avLst/>
          </a:prstGeom>
        </p:spPr>
        <p:txBody>
          <a:bodyPr vert="horz" lIns="96597" tIns="48299" rIns="96597" bIns="48299" rtlCol="0"/>
          <a:lstStyle>
            <a:lvl1pPr algn="r">
              <a:defRPr sz="1300"/>
            </a:lvl1pPr>
          </a:lstStyle>
          <a:p>
            <a:fld id="{49384048-9DE8-4972-8EBF-0B7778F4F569}" type="datetimeFigureOut">
              <a:rPr lang="de-DE" smtClean="0"/>
              <a:t>08.09.2025</a:t>
            </a:fld>
            <a:endParaRPr lang="de-DE"/>
          </a:p>
        </p:txBody>
      </p:sp>
      <p:sp>
        <p:nvSpPr>
          <p:cNvPr id="4" name="Folienbildplatzhalter 3"/>
          <p:cNvSpPr>
            <a:spLocks noGrp="1" noRot="1" noChangeAspect="1"/>
          </p:cNvSpPr>
          <p:nvPr>
            <p:ph type="sldImg" idx="2"/>
          </p:nvPr>
        </p:nvSpPr>
        <p:spPr>
          <a:xfrm>
            <a:off x="438150" y="1252538"/>
            <a:ext cx="6010275" cy="3381375"/>
          </a:xfrm>
          <a:prstGeom prst="rect">
            <a:avLst/>
          </a:prstGeom>
          <a:noFill/>
          <a:ln w="12700">
            <a:solidFill>
              <a:prstClr val="black"/>
            </a:solidFill>
          </a:ln>
        </p:spPr>
        <p:txBody>
          <a:bodyPr vert="horz" lIns="96597" tIns="48299" rIns="96597" bIns="48299" rtlCol="0" anchor="ctr"/>
          <a:lstStyle/>
          <a:p>
            <a:endParaRPr lang="de-DE"/>
          </a:p>
        </p:txBody>
      </p:sp>
      <p:sp>
        <p:nvSpPr>
          <p:cNvPr id="5" name="Notizenplatzhalter 4"/>
          <p:cNvSpPr>
            <a:spLocks noGrp="1"/>
          </p:cNvSpPr>
          <p:nvPr>
            <p:ph type="body" sz="quarter" idx="3"/>
          </p:nvPr>
        </p:nvSpPr>
        <p:spPr>
          <a:xfrm>
            <a:off x="688658" y="4821506"/>
            <a:ext cx="5509260" cy="3944868"/>
          </a:xfrm>
          <a:prstGeom prst="rect">
            <a:avLst/>
          </a:prstGeom>
        </p:spPr>
        <p:txBody>
          <a:bodyPr vert="horz" lIns="96597" tIns="48299" rIns="96597" bIns="48299"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516039"/>
            <a:ext cx="2984183" cy="502674"/>
          </a:xfrm>
          <a:prstGeom prst="rect">
            <a:avLst/>
          </a:prstGeom>
        </p:spPr>
        <p:txBody>
          <a:bodyPr vert="horz" lIns="96597" tIns="48299" rIns="96597" bIns="48299" rtlCol="0" anchor="b"/>
          <a:lstStyle>
            <a:lvl1pPr algn="l">
              <a:defRPr sz="1300"/>
            </a:lvl1pPr>
          </a:lstStyle>
          <a:p>
            <a:endParaRPr lang="de-DE"/>
          </a:p>
        </p:txBody>
      </p:sp>
      <p:sp>
        <p:nvSpPr>
          <p:cNvPr id="7" name="Foliennummernplatzhalter 6"/>
          <p:cNvSpPr>
            <a:spLocks noGrp="1"/>
          </p:cNvSpPr>
          <p:nvPr>
            <p:ph type="sldNum" sz="quarter" idx="5"/>
          </p:nvPr>
        </p:nvSpPr>
        <p:spPr>
          <a:xfrm>
            <a:off x="3900799" y="9516039"/>
            <a:ext cx="2984183" cy="502674"/>
          </a:xfrm>
          <a:prstGeom prst="rect">
            <a:avLst/>
          </a:prstGeom>
        </p:spPr>
        <p:txBody>
          <a:bodyPr vert="horz" lIns="96597" tIns="48299" rIns="96597" bIns="48299" rtlCol="0" anchor="b"/>
          <a:lstStyle>
            <a:lvl1pPr algn="r">
              <a:defRPr sz="1300"/>
            </a:lvl1pPr>
          </a:lstStyle>
          <a:p>
            <a:fld id="{DB238146-48C3-4C7B-BC14-70435DEB6402}" type="slidenum">
              <a:rPr lang="de-DE" smtClean="0"/>
              <a:t>‹Nr.›</a:t>
            </a:fld>
            <a:endParaRPr lang="de-DE"/>
          </a:p>
        </p:txBody>
      </p:sp>
    </p:spTree>
    <p:extLst>
      <p:ext uri="{BB962C8B-B14F-4D97-AF65-F5344CB8AC3E}">
        <p14:creationId xmlns:p14="http://schemas.microsoft.com/office/powerpoint/2010/main" val="425368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5</a:t>
            </a:fld>
            <a:endParaRPr lang="de-DE"/>
          </a:p>
        </p:txBody>
      </p:sp>
    </p:spTree>
    <p:extLst>
      <p:ext uri="{BB962C8B-B14F-4D97-AF65-F5344CB8AC3E}">
        <p14:creationId xmlns:p14="http://schemas.microsoft.com/office/powerpoint/2010/main" val="388291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7</a:t>
            </a:fld>
            <a:endParaRPr lang="de-DE"/>
          </a:p>
        </p:txBody>
      </p:sp>
    </p:spTree>
    <p:extLst>
      <p:ext uri="{BB962C8B-B14F-4D97-AF65-F5344CB8AC3E}">
        <p14:creationId xmlns:p14="http://schemas.microsoft.com/office/powerpoint/2010/main" val="1316243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8</a:t>
            </a:fld>
            <a:endParaRPr lang="de-DE"/>
          </a:p>
        </p:txBody>
      </p:sp>
    </p:spTree>
    <p:extLst>
      <p:ext uri="{BB962C8B-B14F-4D97-AF65-F5344CB8AC3E}">
        <p14:creationId xmlns:p14="http://schemas.microsoft.com/office/powerpoint/2010/main" val="850507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D8A7E-F21C-D831-8D01-F71695B050D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FCFACA-C544-B599-79F1-BDE9424CC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B2E193-9B6A-2986-DC6F-63FCBB3F24A0}"/>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7AE71099-84CC-2B80-2C28-E932A587B3B1}"/>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08D4F3E4-A1EC-69AF-5C66-FE64C68DE30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62958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59486-DACF-A411-1274-3A6489C1A15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470094B-08CE-F05F-A01B-7DDE0AE954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E1D290-91EF-CEB5-6D37-949EAC09229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C7887AED-97AA-4D25-1FE8-1A36DCABE952}"/>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CA14773D-DE36-2871-68C9-62C359DCB515}"/>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57135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C128937-1799-9B25-F273-B6D7A6EBB45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800E650-9ECF-9D75-3B35-BF37C85DD0E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EC14F0-37BD-7076-DF2C-CBC3C95AB87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D5BC61FC-7373-C18C-2009-7601B390ACE9}"/>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788BEB78-880A-2A4B-A6D6-C3214CEBE35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511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C9C2-FDAF-DE5F-B9BF-FC65056E7ED1}"/>
              </a:ext>
            </a:extLst>
          </p:cNvPr>
          <p:cNvSpPr>
            <a:spLocks noGrp="1"/>
          </p:cNvSpPr>
          <p:nvPr>
            <p:ph type="title"/>
          </p:nvPr>
        </p:nvSpPr>
        <p:spPr>
          <a:xfrm>
            <a:off x="838200" y="365125"/>
            <a:ext cx="10515600" cy="1370807"/>
          </a:xfrm>
        </p:spPr>
        <p:txBody>
          <a:bodyPr/>
          <a:lstStyle>
            <a:lvl1pPr>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F7408790-F39E-3C03-571D-8C7681D6E7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3BED37-3CF0-410B-9EB4-9C3DAC6D7907}"/>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ACCA7DB8-8622-00AB-94B3-0115FBCF9631}"/>
              </a:ext>
            </a:extLst>
          </p:cNvPr>
          <p:cNvSpPr>
            <a:spLocks noGrp="1"/>
          </p:cNvSpPr>
          <p:nvPr>
            <p:ph type="ftr" sz="quarter" idx="11"/>
          </p:nvPr>
        </p:nvSpPr>
        <p:spPr/>
        <p:txBody>
          <a:bodyPr/>
          <a:lstStyle>
            <a:lvl1pPr>
              <a:defRPr/>
            </a:lvl1pPr>
          </a:lstStyle>
          <a:p>
            <a:r>
              <a:rPr lang="de-DE" dirty="0"/>
              <a:t>Autorin Natascha Tomlik</a:t>
            </a:r>
          </a:p>
        </p:txBody>
      </p:sp>
      <p:sp>
        <p:nvSpPr>
          <p:cNvPr id="6" name="Foliennummernplatzhalter 5">
            <a:extLst>
              <a:ext uri="{FF2B5EF4-FFF2-40B4-BE49-F238E27FC236}">
                <a16:creationId xmlns:a16="http://schemas.microsoft.com/office/drawing/2014/main" id="{A3453ECD-A8C1-9FB6-E05C-E17C720BF4CE}"/>
              </a:ext>
            </a:extLst>
          </p:cNvPr>
          <p:cNvSpPr>
            <a:spLocks noGrp="1"/>
          </p:cNvSpPr>
          <p:nvPr>
            <p:ph type="sldNum" sz="quarter" idx="12"/>
          </p:nvPr>
        </p:nvSpPr>
        <p:spPr/>
        <p:txBody>
          <a:bodyPr/>
          <a:lstStyle/>
          <a:p>
            <a:r>
              <a:rPr lang="de-DE" dirty="0"/>
              <a:t>Folie &lt;#&gt; von xx</a:t>
            </a:r>
          </a:p>
        </p:txBody>
      </p:sp>
      <p:pic>
        <p:nvPicPr>
          <p:cNvPr id="10" name="Grafik 9" descr="Ein Bild, das Blume, Himmel, Panorama, draußen enthält.&#10;&#10;KI-generierte Inhalte können fehlerhaft sein.">
            <a:extLst>
              <a:ext uri="{FF2B5EF4-FFF2-40B4-BE49-F238E27FC236}">
                <a16:creationId xmlns:a16="http://schemas.microsoft.com/office/drawing/2014/main" id="{9A9C80ED-47D0-AF81-934C-749993BF04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9342" y="365124"/>
            <a:ext cx="7820630" cy="1370807"/>
          </a:xfrm>
          <a:prstGeom prst="rect">
            <a:avLst/>
          </a:prstGeom>
        </p:spPr>
      </p:pic>
    </p:spTree>
    <p:extLst>
      <p:ext uri="{BB962C8B-B14F-4D97-AF65-F5344CB8AC3E}">
        <p14:creationId xmlns:p14="http://schemas.microsoft.com/office/powerpoint/2010/main" val="29904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E9290-90D6-3775-AB74-CC9AE88CE9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4E2515F-5229-6168-F422-80D9E05F6A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1E639B4-BDFE-1A1C-7E5D-472FB6F7F87D}"/>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0A4404C8-770F-3EAA-F7EC-CBCB53319865}"/>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D3EADEF9-B0C1-A5D9-9191-9988D42612B8}"/>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2720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D1191-840F-0739-A9E0-36BAF9F42D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BD192C-561F-F396-628C-F368DBC40A1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18D7B3-B34B-EF1E-FC50-23F0100FA5E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BBB2C15-E8CF-8AB7-9801-84CDCC740CBE}"/>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CA28FA6C-2CE7-835C-CFBA-259BC06ABA00}"/>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9352F893-0414-658A-28DC-C371F1450C5B}"/>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84427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481BC-5F00-F9A0-79A7-9181CF3E06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5E71D4-045C-53E8-F7AF-A55F7D7E8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B91313-81DB-3D21-BD26-87F1EDC396C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2C66C2F-B25A-E5CD-1483-6B9C98301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66457F-423E-C09A-E731-AE8D0EBBFD3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F3EF2C5-F510-34A6-F4EB-1E073F2BB54B}"/>
              </a:ext>
            </a:extLst>
          </p:cNvPr>
          <p:cNvSpPr>
            <a:spLocks noGrp="1"/>
          </p:cNvSpPr>
          <p:nvPr>
            <p:ph type="dt" sz="half" idx="10"/>
          </p:nvPr>
        </p:nvSpPr>
        <p:spPr/>
        <p:txBody>
          <a:bodyPr/>
          <a:lstStyle/>
          <a:p>
            <a:r>
              <a:rPr lang="de-DE"/>
              <a:t>28.04.2025</a:t>
            </a:r>
          </a:p>
        </p:txBody>
      </p:sp>
      <p:sp>
        <p:nvSpPr>
          <p:cNvPr id="8" name="Fußzeilenplatzhalter 7">
            <a:extLst>
              <a:ext uri="{FF2B5EF4-FFF2-40B4-BE49-F238E27FC236}">
                <a16:creationId xmlns:a16="http://schemas.microsoft.com/office/drawing/2014/main" id="{5A61F935-590E-BD2F-3C97-DC2495EC1808}"/>
              </a:ext>
            </a:extLst>
          </p:cNvPr>
          <p:cNvSpPr>
            <a:spLocks noGrp="1"/>
          </p:cNvSpPr>
          <p:nvPr>
            <p:ph type="ftr" sz="quarter" idx="11"/>
          </p:nvPr>
        </p:nvSpPr>
        <p:spPr/>
        <p:txBody>
          <a:bodyPr/>
          <a:lstStyle/>
          <a:p>
            <a:r>
              <a:rPr lang="de-DE"/>
              <a:t>Autorin Natascha Tomlik</a:t>
            </a:r>
          </a:p>
        </p:txBody>
      </p:sp>
      <p:sp>
        <p:nvSpPr>
          <p:cNvPr id="9" name="Foliennummernplatzhalter 8">
            <a:extLst>
              <a:ext uri="{FF2B5EF4-FFF2-40B4-BE49-F238E27FC236}">
                <a16:creationId xmlns:a16="http://schemas.microsoft.com/office/drawing/2014/main" id="{794F5636-6DBC-58A4-3224-A46CFAEBA11E}"/>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4221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286D-D670-BF29-42A7-C80E9390C2B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D5674D-34E4-F494-1BBE-59284B2C97D5}"/>
              </a:ext>
            </a:extLst>
          </p:cNvPr>
          <p:cNvSpPr>
            <a:spLocks noGrp="1"/>
          </p:cNvSpPr>
          <p:nvPr>
            <p:ph type="dt" sz="half" idx="10"/>
          </p:nvPr>
        </p:nvSpPr>
        <p:spPr/>
        <p:txBody>
          <a:bodyPr/>
          <a:lstStyle/>
          <a:p>
            <a:r>
              <a:rPr lang="de-DE"/>
              <a:t>28.04.2025</a:t>
            </a:r>
          </a:p>
        </p:txBody>
      </p:sp>
      <p:sp>
        <p:nvSpPr>
          <p:cNvPr id="4" name="Fußzeilenplatzhalter 3">
            <a:extLst>
              <a:ext uri="{FF2B5EF4-FFF2-40B4-BE49-F238E27FC236}">
                <a16:creationId xmlns:a16="http://schemas.microsoft.com/office/drawing/2014/main" id="{2FCE625B-BB18-0E79-2DDE-67F753534672}"/>
              </a:ext>
            </a:extLst>
          </p:cNvPr>
          <p:cNvSpPr>
            <a:spLocks noGrp="1"/>
          </p:cNvSpPr>
          <p:nvPr>
            <p:ph type="ftr" sz="quarter" idx="11"/>
          </p:nvPr>
        </p:nvSpPr>
        <p:spPr/>
        <p:txBody>
          <a:bodyPr/>
          <a:lstStyle/>
          <a:p>
            <a:r>
              <a:rPr lang="de-DE"/>
              <a:t>Autorin Natascha Tomlik</a:t>
            </a:r>
          </a:p>
        </p:txBody>
      </p:sp>
      <p:sp>
        <p:nvSpPr>
          <p:cNvPr id="5" name="Foliennummernplatzhalter 4">
            <a:extLst>
              <a:ext uri="{FF2B5EF4-FFF2-40B4-BE49-F238E27FC236}">
                <a16:creationId xmlns:a16="http://schemas.microsoft.com/office/drawing/2014/main" id="{3E900796-E384-AF5A-8F25-E6E678369489}"/>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9831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2C62AA-E670-96F1-F778-DDEF8D3BCFC6}"/>
              </a:ext>
            </a:extLst>
          </p:cNvPr>
          <p:cNvSpPr>
            <a:spLocks noGrp="1"/>
          </p:cNvSpPr>
          <p:nvPr>
            <p:ph type="dt" sz="half" idx="10"/>
          </p:nvPr>
        </p:nvSpPr>
        <p:spPr/>
        <p:txBody>
          <a:bodyPr/>
          <a:lstStyle/>
          <a:p>
            <a:r>
              <a:rPr lang="de-DE"/>
              <a:t>28.04.2025</a:t>
            </a:r>
          </a:p>
        </p:txBody>
      </p:sp>
      <p:sp>
        <p:nvSpPr>
          <p:cNvPr id="3" name="Fußzeilenplatzhalter 2">
            <a:extLst>
              <a:ext uri="{FF2B5EF4-FFF2-40B4-BE49-F238E27FC236}">
                <a16:creationId xmlns:a16="http://schemas.microsoft.com/office/drawing/2014/main" id="{27C7A14D-CC0C-944E-75B8-3DC4AAA25085}"/>
              </a:ext>
            </a:extLst>
          </p:cNvPr>
          <p:cNvSpPr>
            <a:spLocks noGrp="1"/>
          </p:cNvSpPr>
          <p:nvPr>
            <p:ph type="ftr" sz="quarter" idx="11"/>
          </p:nvPr>
        </p:nvSpPr>
        <p:spPr/>
        <p:txBody>
          <a:bodyPr/>
          <a:lstStyle/>
          <a:p>
            <a:r>
              <a:rPr lang="de-DE"/>
              <a:t>Autorin Natascha Tomlik</a:t>
            </a:r>
          </a:p>
        </p:txBody>
      </p:sp>
      <p:sp>
        <p:nvSpPr>
          <p:cNvPr id="4" name="Foliennummernplatzhalter 3">
            <a:extLst>
              <a:ext uri="{FF2B5EF4-FFF2-40B4-BE49-F238E27FC236}">
                <a16:creationId xmlns:a16="http://schemas.microsoft.com/office/drawing/2014/main" id="{678E72CD-4493-D92C-C144-AAC6B1B7B5D4}"/>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1916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6B3EC-E125-C65C-6FBB-9AE7DDB13F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076C877-A4FD-535A-EC53-F1B43CCEF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DBF584D-8EB0-B28A-2484-5BA1BBC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A0C0D7D-78D4-0782-328C-BE97CB8E849A}"/>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ECFFAEA-E75B-15E5-90C5-6C064BF631A3}"/>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6DF044E1-6713-0A0D-8EE8-357F1ADD60FF}"/>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7294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FBD60-5021-2B19-63A5-4B856317D2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BB20537-A9A9-8C24-0D3A-8FC6D25ED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DEF61B9C-19BE-1386-9EA8-7759A4CBA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1B6EC8-9C04-881E-28B5-082B059F75E9}"/>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304A8DF-AE7E-A87B-8702-876F7753F359}"/>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C3FB3C99-3273-DD26-50F3-E1DE3BA218D7}"/>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191356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6643797-D6DC-BAB8-168E-F758D3899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C12380-5FCF-8E9A-F368-388BCBCC1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EF8B5E6-7CD0-F846-3FB8-C09ACB75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28.04.2025</a:t>
            </a:r>
          </a:p>
        </p:txBody>
      </p:sp>
      <p:sp>
        <p:nvSpPr>
          <p:cNvPr id="5" name="Fußzeilenplatzhalter 4">
            <a:extLst>
              <a:ext uri="{FF2B5EF4-FFF2-40B4-BE49-F238E27FC236}">
                <a16:creationId xmlns:a16="http://schemas.microsoft.com/office/drawing/2014/main" id="{AB60F275-1075-678A-018D-C1EA84F7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Autorin Natascha Tomlik</a:t>
            </a:r>
          </a:p>
        </p:txBody>
      </p:sp>
      <p:sp>
        <p:nvSpPr>
          <p:cNvPr id="6" name="Foliennummernplatzhalter 5">
            <a:extLst>
              <a:ext uri="{FF2B5EF4-FFF2-40B4-BE49-F238E27FC236}">
                <a16:creationId xmlns:a16="http://schemas.microsoft.com/office/drawing/2014/main" id="{4D9E5DA3-2583-3EC0-5620-F36B1125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91A60F-8305-4059-8C10-26F448404719}" type="slidenum">
              <a:rPr lang="de-DE" smtClean="0"/>
              <a:t>‹Nr.›</a:t>
            </a:fld>
            <a:endParaRPr lang="de-DE"/>
          </a:p>
        </p:txBody>
      </p:sp>
    </p:spTree>
    <p:extLst>
      <p:ext uri="{BB962C8B-B14F-4D97-AF65-F5344CB8AC3E}">
        <p14:creationId xmlns:p14="http://schemas.microsoft.com/office/powerpoint/2010/main" val="2707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nabu.de/imperia/md/nabu/images/arten/tiere/insekten/150325-nabu-florfliege-helge-may.jpeg" TargetMode="External"/><Relationship Id="rId7" Type="http://schemas.openxmlformats.org/officeDocument/2006/relationships/hyperlink" Target="https://www.nabu.de/imperia/md/nabu/images/arten/tiere/insekten/140925-nabu-hainbuchenflorfliege-helge-may.jpe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nabu.de/imperia/md/nabu/images/arten/tiere/insekten/150428-nabu-florfliegenlarve-helge-may3.jpeg"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A689D-229C-7736-09D1-9CC314BF2B88}"/>
              </a:ext>
            </a:extLst>
          </p:cNvPr>
          <p:cNvSpPr>
            <a:spLocks noGrp="1"/>
          </p:cNvSpPr>
          <p:nvPr>
            <p:ph type="title"/>
          </p:nvPr>
        </p:nvSpPr>
        <p:spPr/>
        <p:txBody>
          <a:bodyPr>
            <a:normAutofit/>
          </a:bodyPr>
          <a:lstStyle/>
          <a:p>
            <a:r>
              <a:rPr lang="de-DE" dirty="0"/>
              <a:t> </a:t>
            </a:r>
          </a:p>
        </p:txBody>
      </p:sp>
      <p:sp>
        <p:nvSpPr>
          <p:cNvPr id="3" name="Inhaltsplatzhalter 2">
            <a:extLst>
              <a:ext uri="{FF2B5EF4-FFF2-40B4-BE49-F238E27FC236}">
                <a16:creationId xmlns:a16="http://schemas.microsoft.com/office/drawing/2014/main" id="{C7B1F414-5034-84B7-B048-04A8779DD637}"/>
              </a:ext>
            </a:extLst>
          </p:cNvPr>
          <p:cNvSpPr>
            <a:spLocks noGrp="1"/>
          </p:cNvSpPr>
          <p:nvPr>
            <p:ph idx="1"/>
          </p:nvPr>
        </p:nvSpPr>
        <p:spPr>
          <a:xfrm>
            <a:off x="838200" y="1825625"/>
            <a:ext cx="10442171" cy="1370807"/>
          </a:xfrm>
        </p:spPr>
        <p:txBody>
          <a:bodyPr/>
          <a:lstStyle/>
          <a:p>
            <a:pPr marL="0" indent="0" algn="ctr">
              <a:buNone/>
            </a:pPr>
            <a:r>
              <a:rPr lang="de-DE" sz="3600" b="1" i="1" dirty="0"/>
              <a:t>Insektenwelt</a:t>
            </a:r>
          </a:p>
          <a:p>
            <a:pPr marL="0" indent="0" algn="ctr">
              <a:buNone/>
            </a:pPr>
            <a:r>
              <a:rPr lang="de-DE" i="1" dirty="0"/>
              <a:t>Schädling oder Nützling?</a:t>
            </a:r>
          </a:p>
        </p:txBody>
      </p:sp>
      <p:sp>
        <p:nvSpPr>
          <p:cNvPr id="4" name="Datumsplatzhalter 3">
            <a:extLst>
              <a:ext uri="{FF2B5EF4-FFF2-40B4-BE49-F238E27FC236}">
                <a16:creationId xmlns:a16="http://schemas.microsoft.com/office/drawing/2014/main" id="{C1A5D185-0667-BC12-9140-24D3C2C941B2}"/>
              </a:ext>
            </a:extLst>
          </p:cNvPr>
          <p:cNvSpPr>
            <a:spLocks noGrp="1"/>
          </p:cNvSpPr>
          <p:nvPr>
            <p:ph type="dt" sz="half" idx="10"/>
          </p:nvPr>
        </p:nvSpPr>
        <p:spPr/>
        <p:txBody>
          <a:bodyPr/>
          <a:lstStyle/>
          <a:p>
            <a:r>
              <a:rPr lang="de-DE" dirty="0"/>
              <a:t>© KGV Sorgenfrei    10.07.2025</a:t>
            </a:r>
          </a:p>
        </p:txBody>
      </p:sp>
      <p:sp>
        <p:nvSpPr>
          <p:cNvPr id="5" name="Fußzeilenplatzhalter 4">
            <a:extLst>
              <a:ext uri="{FF2B5EF4-FFF2-40B4-BE49-F238E27FC236}">
                <a16:creationId xmlns:a16="http://schemas.microsoft.com/office/drawing/2014/main" id="{93B063BC-AFFE-31A9-FEF3-F373BC6F429A}"/>
              </a:ext>
            </a:extLst>
          </p:cNvPr>
          <p:cNvSpPr>
            <a:spLocks noGrp="1"/>
          </p:cNvSpPr>
          <p:nvPr>
            <p:ph type="ftr" sz="quarter" idx="11"/>
          </p:nvPr>
        </p:nvSpPr>
        <p:spPr/>
        <p:txBody>
          <a:bodyPr/>
          <a:lstStyle/>
          <a:p>
            <a:r>
              <a:rPr lang="de-DE" dirty="0"/>
              <a:t>Referentin Natascha Tomlik</a:t>
            </a:r>
          </a:p>
        </p:txBody>
      </p:sp>
      <p:sp>
        <p:nvSpPr>
          <p:cNvPr id="6" name="Foliennummernplatzhalter 5">
            <a:extLst>
              <a:ext uri="{FF2B5EF4-FFF2-40B4-BE49-F238E27FC236}">
                <a16:creationId xmlns:a16="http://schemas.microsoft.com/office/drawing/2014/main" id="{C0B48EA0-6C5D-6350-0494-50A7496BE482}"/>
              </a:ext>
            </a:extLst>
          </p:cNvPr>
          <p:cNvSpPr>
            <a:spLocks noGrp="1"/>
          </p:cNvSpPr>
          <p:nvPr>
            <p:ph type="sldNum" sz="quarter" idx="12"/>
          </p:nvPr>
        </p:nvSpPr>
        <p:spPr/>
        <p:txBody>
          <a:bodyPr/>
          <a:lstStyle/>
          <a:p>
            <a:pPr algn="ctr"/>
            <a:r>
              <a:rPr lang="de-DE" dirty="0"/>
              <a:t>Folie &lt;#&gt;</a:t>
            </a:r>
          </a:p>
        </p:txBody>
      </p:sp>
      <p:pic>
        <p:nvPicPr>
          <p:cNvPr id="1026" name="Picture 2" descr="Ergebnispapier „Insekten ansiedeln und unterstützen“ Teil 2 – Paradies Maag">
            <a:extLst>
              <a:ext uri="{FF2B5EF4-FFF2-40B4-BE49-F238E27FC236}">
                <a16:creationId xmlns:a16="http://schemas.microsoft.com/office/drawing/2014/main" id="{50CF21AD-BA31-E2C6-6229-1232F58C7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5956" y="3337915"/>
            <a:ext cx="5972908" cy="2876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09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709D37-D0E3-86C7-BB3A-EA2E9F7F4387}"/>
              </a:ext>
            </a:extLst>
          </p:cNvPr>
          <p:cNvSpPr>
            <a:spLocks noGrp="1"/>
          </p:cNvSpPr>
          <p:nvPr>
            <p:ph type="title"/>
          </p:nvPr>
        </p:nvSpPr>
        <p:spPr>
          <a:xfrm>
            <a:off x="838200" y="1761845"/>
            <a:ext cx="10515600" cy="1370807"/>
          </a:xfrm>
        </p:spPr>
        <p:txBody>
          <a:bodyPr/>
          <a:lstStyle/>
          <a:p>
            <a:pPr algn="ctr"/>
            <a:r>
              <a:rPr lang="de-DE" sz="3600" b="1" i="1" dirty="0"/>
              <a:t>4. Laufkäfer: Gartenpolizei auf Nachtstreife</a:t>
            </a:r>
            <a:br>
              <a:rPr lang="de-DE" b="1" dirty="0"/>
            </a:br>
            <a:endParaRPr lang="de-DE" dirty="0"/>
          </a:p>
        </p:txBody>
      </p:sp>
      <p:sp>
        <p:nvSpPr>
          <p:cNvPr id="3" name="Inhaltsplatzhalter 2">
            <a:extLst>
              <a:ext uri="{FF2B5EF4-FFF2-40B4-BE49-F238E27FC236}">
                <a16:creationId xmlns:a16="http://schemas.microsoft.com/office/drawing/2014/main" id="{BA7FB45B-F2C6-119C-D90F-F38BF93942A1}"/>
              </a:ext>
            </a:extLst>
          </p:cNvPr>
          <p:cNvSpPr>
            <a:spLocks noGrp="1"/>
          </p:cNvSpPr>
          <p:nvPr>
            <p:ph idx="1"/>
          </p:nvPr>
        </p:nvSpPr>
        <p:spPr>
          <a:xfrm>
            <a:off x="922713" y="2951018"/>
            <a:ext cx="10445322" cy="3405332"/>
          </a:xfrm>
        </p:spPr>
        <p:txBody>
          <a:bodyPr>
            <a:normAutofit lnSpcReduction="10000"/>
          </a:bodyPr>
          <a:lstStyle/>
          <a:p>
            <a:pPr marL="0" indent="0">
              <a:buNone/>
            </a:pPr>
            <a:r>
              <a:rPr lang="de-DE" dirty="0"/>
              <a:t>Zugegeben, Laufkäfer gehören nicht zu den Sympathieträgern im Garten. Die kleinen, meist sehr dunklen Käfer sehen nicht sehr hübsch aus, flitzen auf ihren robusten Beinchen flott über den Gartenboden und können, wenn sie sich bedroht fühlen, ein übel riechendes Sekret abgeben. Doch zu sehen bekommt man die fleißigen Insekten ohnehin selten, denn ihr nützliches Werk verrichten sie in der Nacht: Dann vertilgen sie ungeliebte Schneckeneier, Kartoffelkäferlarven, Drahtwürmer, Läuse und Milben. Klingt das nicht gut?</a:t>
            </a:r>
          </a:p>
        </p:txBody>
      </p:sp>
      <p:sp>
        <p:nvSpPr>
          <p:cNvPr id="4" name="Datumsplatzhalter 3">
            <a:extLst>
              <a:ext uri="{FF2B5EF4-FFF2-40B4-BE49-F238E27FC236}">
                <a16:creationId xmlns:a16="http://schemas.microsoft.com/office/drawing/2014/main" id="{B0B4A2AC-97CF-1754-1498-7E8C8C2C3056}"/>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C053DBD2-73E7-14CC-8254-9FAAFCACE502}"/>
              </a:ext>
            </a:extLst>
          </p:cNvPr>
          <p:cNvSpPr>
            <a:spLocks noGrp="1"/>
          </p:cNvSpPr>
          <p:nvPr>
            <p:ph type="ftr" sz="quarter" idx="11"/>
          </p:nvPr>
        </p:nvSpPr>
        <p:spPr>
          <a:xfrm>
            <a:off x="2618509" y="6442363"/>
            <a:ext cx="6583680" cy="279111"/>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D6E79A42-CBCC-E8DF-3153-34EEDA8F5BF5}"/>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3736279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70C9-1A46-6275-344D-B7B525C54852}"/>
              </a:ext>
            </a:extLst>
          </p:cNvPr>
          <p:cNvSpPr>
            <a:spLocks noGrp="1"/>
          </p:cNvSpPr>
          <p:nvPr>
            <p:ph type="title"/>
          </p:nvPr>
        </p:nvSpPr>
        <p:spPr>
          <a:xfrm>
            <a:off x="838200" y="2743596"/>
            <a:ext cx="10515600" cy="1370807"/>
          </a:xfrm>
        </p:spPr>
        <p:txBody>
          <a:bodyPr/>
          <a:lstStyle/>
          <a:p>
            <a:pPr algn="ctr"/>
            <a:r>
              <a:rPr lang="de-DE" sz="3600" b="1" i="1" dirty="0"/>
              <a:t>So kommt der Laufkäfer in den Garten:</a:t>
            </a:r>
            <a:br>
              <a:rPr lang="de-DE" b="1" dirty="0"/>
            </a:br>
            <a:endParaRPr lang="de-DE" dirty="0"/>
          </a:p>
        </p:txBody>
      </p:sp>
      <p:sp>
        <p:nvSpPr>
          <p:cNvPr id="3" name="Inhaltsplatzhalter 2">
            <a:extLst>
              <a:ext uri="{FF2B5EF4-FFF2-40B4-BE49-F238E27FC236}">
                <a16:creationId xmlns:a16="http://schemas.microsoft.com/office/drawing/2014/main" id="{E3AAE0E6-00C6-3768-8D14-AC864B9A3916}"/>
              </a:ext>
            </a:extLst>
          </p:cNvPr>
          <p:cNvSpPr>
            <a:spLocks noGrp="1"/>
          </p:cNvSpPr>
          <p:nvPr>
            <p:ph idx="1"/>
          </p:nvPr>
        </p:nvSpPr>
        <p:spPr>
          <a:xfrm>
            <a:off x="838200" y="3541222"/>
            <a:ext cx="10515600" cy="2877930"/>
          </a:xfrm>
        </p:spPr>
        <p:txBody>
          <a:bodyPr>
            <a:normAutofit/>
          </a:bodyPr>
          <a:lstStyle/>
          <a:p>
            <a:pPr marL="0" indent="0">
              <a:buNone/>
            </a:pPr>
            <a:r>
              <a:rPr lang="de-DE" sz="2400" dirty="0"/>
              <a:t>Damit der Laufkäfer sich im Garten wohlfühlt, helfen schon kleine Maßnahmen. Wer in seinem Garten Wiesen, Klee, Hecken und Bodendecker hat, tut diesem Nützling etwas Gutes. Auch kleine Holz- oder Laubhaufen sowie Steinmauern bieten ihm Lebensraum. Hier verbringt der Laufkäfer auch gerne seinen Winter.</a:t>
            </a:r>
          </a:p>
        </p:txBody>
      </p:sp>
      <p:sp>
        <p:nvSpPr>
          <p:cNvPr id="4" name="Datumsplatzhalter 3">
            <a:extLst>
              <a:ext uri="{FF2B5EF4-FFF2-40B4-BE49-F238E27FC236}">
                <a16:creationId xmlns:a16="http://schemas.microsoft.com/office/drawing/2014/main" id="{5767F1A8-DC62-39A3-1CE6-8C9F597BD4CD}"/>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D66FF892-136C-FAF4-2671-BA238C09C990}"/>
              </a:ext>
            </a:extLst>
          </p:cNvPr>
          <p:cNvSpPr>
            <a:spLocks noGrp="1"/>
          </p:cNvSpPr>
          <p:nvPr>
            <p:ph type="ftr" sz="quarter" idx="11"/>
          </p:nvPr>
        </p:nvSpPr>
        <p:spPr>
          <a:xfrm>
            <a:off x="2892829" y="6419152"/>
            <a:ext cx="6284422" cy="302323"/>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A2240EA6-793A-4B97-2ED1-85A567FBFE7D}"/>
              </a:ext>
            </a:extLst>
          </p:cNvPr>
          <p:cNvSpPr>
            <a:spLocks noGrp="1"/>
          </p:cNvSpPr>
          <p:nvPr>
            <p:ph type="sldNum" sz="quarter" idx="12"/>
          </p:nvPr>
        </p:nvSpPr>
        <p:spPr/>
        <p:txBody>
          <a:bodyPr/>
          <a:lstStyle/>
          <a:p>
            <a:r>
              <a:rPr lang="de-DE"/>
              <a:t>Folie &lt;#&gt; von xx</a:t>
            </a:r>
            <a:endParaRPr lang="de-DE" dirty="0"/>
          </a:p>
        </p:txBody>
      </p:sp>
      <p:pic>
        <p:nvPicPr>
          <p:cNvPr id="4098" name="Picture 2">
            <a:extLst>
              <a:ext uri="{FF2B5EF4-FFF2-40B4-BE49-F238E27FC236}">
                <a16:creationId xmlns:a16="http://schemas.microsoft.com/office/drawing/2014/main" id="{52B876F0-ACC7-166B-CEA7-F63BDF9F7E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5601" y="1793015"/>
            <a:ext cx="1405436" cy="9348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ainlaufkäfer (Carabus nemoralis) - Foto: Ingo Ludwichowski">
            <a:extLst>
              <a:ext uri="{FF2B5EF4-FFF2-40B4-BE49-F238E27FC236}">
                <a16:creationId xmlns:a16="http://schemas.microsoft.com/office/drawing/2014/main" id="{DA9C0556-D17C-F24A-75C6-C69258FAE9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9612" y="1777327"/>
            <a:ext cx="1429019" cy="95058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a:extLst>
              <a:ext uri="{FF2B5EF4-FFF2-40B4-BE49-F238E27FC236}">
                <a16:creationId xmlns:a16="http://schemas.microsoft.com/office/drawing/2014/main" id="{8BF10EDE-0E81-2400-3BF9-DA49231FCD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7207" y="1777327"/>
            <a:ext cx="1369305" cy="910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07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C5B58-042F-CB1F-9042-A6190C4C3978}"/>
              </a:ext>
            </a:extLst>
          </p:cNvPr>
          <p:cNvSpPr>
            <a:spLocks noGrp="1"/>
          </p:cNvSpPr>
          <p:nvPr>
            <p:ph type="title"/>
          </p:nvPr>
        </p:nvSpPr>
        <p:spPr>
          <a:xfrm>
            <a:off x="792145" y="1781943"/>
            <a:ext cx="10515600" cy="1370807"/>
          </a:xfrm>
        </p:spPr>
        <p:txBody>
          <a:bodyPr/>
          <a:lstStyle/>
          <a:p>
            <a:pPr algn="ctr"/>
            <a:r>
              <a:rPr lang="de-DE" sz="3600" b="1" i="1" dirty="0"/>
              <a:t>5. Hummeln: Helfer für eine gute Ernte</a:t>
            </a:r>
            <a:br>
              <a:rPr lang="de-DE" b="1" dirty="0"/>
            </a:br>
            <a:endParaRPr lang="de-DE" dirty="0"/>
          </a:p>
        </p:txBody>
      </p:sp>
      <p:sp>
        <p:nvSpPr>
          <p:cNvPr id="3" name="Inhaltsplatzhalter 2">
            <a:extLst>
              <a:ext uri="{FF2B5EF4-FFF2-40B4-BE49-F238E27FC236}">
                <a16:creationId xmlns:a16="http://schemas.microsoft.com/office/drawing/2014/main" id="{213741DB-7F9F-BF78-7DB2-C1B0195304E5}"/>
              </a:ext>
            </a:extLst>
          </p:cNvPr>
          <p:cNvSpPr>
            <a:spLocks noGrp="1"/>
          </p:cNvSpPr>
          <p:nvPr>
            <p:ph idx="1"/>
          </p:nvPr>
        </p:nvSpPr>
        <p:spPr>
          <a:xfrm>
            <a:off x="884255" y="2793077"/>
            <a:ext cx="10347290" cy="3563274"/>
          </a:xfrm>
        </p:spPr>
        <p:txBody>
          <a:bodyPr>
            <a:normAutofit/>
          </a:bodyPr>
          <a:lstStyle/>
          <a:p>
            <a:pPr marL="0" indent="0">
              <a:buNone/>
            </a:pPr>
            <a:r>
              <a:rPr lang="de-DE" sz="2400" dirty="0"/>
              <a:t>Klar, ein blühender Obstbaum ist eine Augenweide. Aber wie schön ist es, wenn Baum und Strauch später saftige Früchte tragen? Damit die Ernte reich ausfällt, müssen zuerst Bestäuber ran. Zu denen gehören neben den Bienen auch die sympathischen Hummeln. Sie erreichen mit ihren langen Rüsseln auch tiefe Blüten, an die andere Bestäuber nicht gelangen. Außerdem beginnen sie mit dem Bestäuben bereits früher als alle anderen und sind zudem auch in Schlechtwetterperioden einsatzbereit, denn anders als Honigbienen haben Hummeln die Fähigkeit, ihre Körpertemperatur bei kaltem Wetter zu erhöhen.</a:t>
            </a:r>
          </a:p>
        </p:txBody>
      </p:sp>
      <p:sp>
        <p:nvSpPr>
          <p:cNvPr id="4" name="Datumsplatzhalter 3">
            <a:extLst>
              <a:ext uri="{FF2B5EF4-FFF2-40B4-BE49-F238E27FC236}">
                <a16:creationId xmlns:a16="http://schemas.microsoft.com/office/drawing/2014/main" id="{F589CC0B-932A-21A2-4F4B-981ADD105EF4}"/>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484D4F2F-5771-E3DC-0339-93C856F6C41C}"/>
              </a:ext>
            </a:extLst>
          </p:cNvPr>
          <p:cNvSpPr>
            <a:spLocks noGrp="1"/>
          </p:cNvSpPr>
          <p:nvPr>
            <p:ph type="ftr" sz="quarter" idx="11"/>
          </p:nvPr>
        </p:nvSpPr>
        <p:spPr>
          <a:xfrm>
            <a:off x="2751513" y="6458989"/>
            <a:ext cx="6458989" cy="262486"/>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C6E7362B-1708-9BD3-DD68-19289E918A58}"/>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235318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39AC00-3AC2-E602-F233-9721A4EC74D9}"/>
              </a:ext>
            </a:extLst>
          </p:cNvPr>
          <p:cNvSpPr>
            <a:spLocks noGrp="1"/>
          </p:cNvSpPr>
          <p:nvPr>
            <p:ph type="title"/>
          </p:nvPr>
        </p:nvSpPr>
        <p:spPr>
          <a:xfrm>
            <a:off x="838200" y="2743596"/>
            <a:ext cx="10515600" cy="1370807"/>
          </a:xfrm>
        </p:spPr>
        <p:txBody>
          <a:bodyPr/>
          <a:lstStyle/>
          <a:p>
            <a:pPr algn="ctr"/>
            <a:r>
              <a:rPr lang="de-DE" sz="3600" b="1" i="1" dirty="0"/>
              <a:t>So kommt die Hummel in den Garten:</a:t>
            </a:r>
            <a:br>
              <a:rPr lang="de-DE" b="1" dirty="0"/>
            </a:br>
            <a:endParaRPr lang="de-DE" dirty="0"/>
          </a:p>
        </p:txBody>
      </p:sp>
      <p:sp>
        <p:nvSpPr>
          <p:cNvPr id="3" name="Inhaltsplatzhalter 2">
            <a:extLst>
              <a:ext uri="{FF2B5EF4-FFF2-40B4-BE49-F238E27FC236}">
                <a16:creationId xmlns:a16="http://schemas.microsoft.com/office/drawing/2014/main" id="{4DF3BC13-6A2A-E47B-B0E1-CFCEC7C2BC0E}"/>
              </a:ext>
            </a:extLst>
          </p:cNvPr>
          <p:cNvSpPr>
            <a:spLocks noGrp="1"/>
          </p:cNvSpPr>
          <p:nvPr>
            <p:ph idx="1"/>
          </p:nvPr>
        </p:nvSpPr>
        <p:spPr>
          <a:xfrm>
            <a:off x="838200" y="3599411"/>
            <a:ext cx="10515600" cy="2749403"/>
          </a:xfrm>
        </p:spPr>
        <p:txBody>
          <a:bodyPr>
            <a:normAutofit/>
          </a:bodyPr>
          <a:lstStyle/>
          <a:p>
            <a:pPr marL="0" indent="0">
              <a:buNone/>
            </a:pPr>
            <a:r>
              <a:rPr lang="de-DE" sz="2400" dirty="0"/>
              <a:t>Wer Hummeln etwas Gutes tun will, macht das am besten im zeitigen Frühjahr. Dann erwachen die Hummelköniginnen ausgehungert aus dem Winterschlaf. Finden sie nun genug Nektar, ist nicht nur ihr eigenes Überleben, sondern auch das ihres Hummelvolks gesichert. Wichtige Nahrungsspender sind zum Beispiel Salweide und Krokusse. Stimmt das Nahrungsangebot, ist die Hummel ein Dauergast im Garten und erfreut uns nicht nur mit ihrem Anblick, sondern auch mit einer reichen Obst- und Gemüseernte. Wer zudem im Herbst bei der Quartiersuche behilflich sein will, kann eine Nisthilfe anbringen.</a:t>
            </a:r>
          </a:p>
        </p:txBody>
      </p:sp>
      <p:sp>
        <p:nvSpPr>
          <p:cNvPr id="4" name="Datumsplatzhalter 3">
            <a:extLst>
              <a:ext uri="{FF2B5EF4-FFF2-40B4-BE49-F238E27FC236}">
                <a16:creationId xmlns:a16="http://schemas.microsoft.com/office/drawing/2014/main" id="{F637D649-4E11-4DF5-EBD7-40651F2B5BA2}"/>
              </a:ext>
            </a:extLst>
          </p:cNvPr>
          <p:cNvSpPr>
            <a:spLocks noGrp="1"/>
          </p:cNvSpPr>
          <p:nvPr>
            <p:ph type="dt" sz="half" idx="10"/>
          </p:nvPr>
        </p:nvSpPr>
        <p:spPr/>
        <p:txBody>
          <a:bodyPr/>
          <a:lstStyle/>
          <a:p>
            <a:r>
              <a:rPr lang="de-DE" dirty="0"/>
              <a:t>10.07.2025</a:t>
            </a:r>
          </a:p>
        </p:txBody>
      </p:sp>
      <p:sp>
        <p:nvSpPr>
          <p:cNvPr id="6" name="Foliennummernplatzhalter 5">
            <a:extLst>
              <a:ext uri="{FF2B5EF4-FFF2-40B4-BE49-F238E27FC236}">
                <a16:creationId xmlns:a16="http://schemas.microsoft.com/office/drawing/2014/main" id="{B459A566-28FE-C09B-9469-0F52E9BDE9C1}"/>
              </a:ext>
            </a:extLst>
          </p:cNvPr>
          <p:cNvSpPr>
            <a:spLocks noGrp="1"/>
          </p:cNvSpPr>
          <p:nvPr>
            <p:ph type="sldNum" sz="quarter" idx="12"/>
          </p:nvPr>
        </p:nvSpPr>
        <p:spPr/>
        <p:txBody>
          <a:bodyPr/>
          <a:lstStyle/>
          <a:p>
            <a:r>
              <a:rPr lang="de-DE"/>
              <a:t>Folie &lt;#&gt; von xx</a:t>
            </a:r>
            <a:endParaRPr lang="de-DE" dirty="0"/>
          </a:p>
        </p:txBody>
      </p:sp>
      <p:pic>
        <p:nvPicPr>
          <p:cNvPr id="5122" name="Picture 2">
            <a:extLst>
              <a:ext uri="{FF2B5EF4-FFF2-40B4-BE49-F238E27FC236}">
                <a16:creationId xmlns:a16="http://schemas.microsoft.com/office/drawing/2014/main" id="{487D3B5B-C67A-5587-D5E6-719785151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1" y="1765318"/>
            <a:ext cx="1498042" cy="99649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1F21807B-625C-1DF0-BF71-6181BF1B58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9444" y="1765318"/>
            <a:ext cx="1498042" cy="99649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Gartenhummel - Foto: Petra Steinsiek">
            <a:extLst>
              <a:ext uri="{FF2B5EF4-FFF2-40B4-BE49-F238E27FC236}">
                <a16:creationId xmlns:a16="http://schemas.microsoft.com/office/drawing/2014/main" id="{BCD04FAE-D54A-DE20-9D13-BCBA9AFF35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9087" y="1765318"/>
            <a:ext cx="1498042" cy="996495"/>
          </a:xfrm>
          <a:prstGeom prst="rect">
            <a:avLst/>
          </a:prstGeom>
          <a:noFill/>
          <a:extLst>
            <a:ext uri="{909E8E84-426E-40DD-AFC4-6F175D3DCCD1}">
              <a14:hiddenFill xmlns:a14="http://schemas.microsoft.com/office/drawing/2010/main">
                <a:solidFill>
                  <a:srgbClr val="FFFFFF"/>
                </a:solidFill>
              </a14:hiddenFill>
            </a:ext>
          </a:extLst>
        </p:spPr>
      </p:pic>
      <p:sp>
        <p:nvSpPr>
          <p:cNvPr id="7" name="Fußzeilenplatzhalter 4">
            <a:extLst>
              <a:ext uri="{FF2B5EF4-FFF2-40B4-BE49-F238E27FC236}">
                <a16:creationId xmlns:a16="http://schemas.microsoft.com/office/drawing/2014/main" id="{09094ACE-1376-2BF0-8778-7EDFCF582F0A}"/>
              </a:ext>
            </a:extLst>
          </p:cNvPr>
          <p:cNvSpPr>
            <a:spLocks noGrp="1"/>
          </p:cNvSpPr>
          <p:nvPr>
            <p:ph type="ftr" sz="quarter" idx="11"/>
          </p:nvPr>
        </p:nvSpPr>
        <p:spPr>
          <a:xfrm>
            <a:off x="2959331" y="6517177"/>
            <a:ext cx="6101542" cy="204297"/>
          </a:xfrm>
        </p:spPr>
        <p:txBody>
          <a:bodyPr/>
          <a:lstStyle/>
          <a:p>
            <a:r>
              <a:rPr lang="de-DE" dirty="0"/>
              <a:t>https://www.nabu.de/umwelt-und-ressourcen/oekologisch-leben/balkon-und-garten/pflege/pflanzenschutz/nuetzlinge/index.html#tabelle</a:t>
            </a:r>
          </a:p>
          <a:p>
            <a:endParaRPr lang="de-DE" dirty="0"/>
          </a:p>
        </p:txBody>
      </p:sp>
    </p:spTree>
    <p:extLst>
      <p:ext uri="{BB962C8B-B14F-4D97-AF65-F5344CB8AC3E}">
        <p14:creationId xmlns:p14="http://schemas.microsoft.com/office/powerpoint/2010/main" val="17934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1E3C5-CE9D-EFCD-8BA2-D9A130170BA1}"/>
              </a:ext>
            </a:extLst>
          </p:cNvPr>
          <p:cNvSpPr>
            <a:spLocks noGrp="1"/>
          </p:cNvSpPr>
          <p:nvPr>
            <p:ph type="title"/>
          </p:nvPr>
        </p:nvSpPr>
        <p:spPr>
          <a:xfrm>
            <a:off x="853440" y="1761663"/>
            <a:ext cx="10515600" cy="1370807"/>
          </a:xfrm>
        </p:spPr>
        <p:txBody>
          <a:bodyPr>
            <a:normAutofit/>
          </a:bodyPr>
          <a:lstStyle/>
          <a:p>
            <a:pPr algn="ctr"/>
            <a:r>
              <a:rPr lang="de-DE" sz="3600" b="1" i="1" dirty="0"/>
              <a:t>Danke für eure Aufmerksamkeit</a:t>
            </a:r>
          </a:p>
        </p:txBody>
      </p:sp>
      <p:sp>
        <p:nvSpPr>
          <p:cNvPr id="3" name="Inhaltsplatzhalter 2">
            <a:extLst>
              <a:ext uri="{FF2B5EF4-FFF2-40B4-BE49-F238E27FC236}">
                <a16:creationId xmlns:a16="http://schemas.microsoft.com/office/drawing/2014/main" id="{CF830577-3DF5-60BE-DC5F-E9B656D29451}"/>
              </a:ext>
            </a:extLst>
          </p:cNvPr>
          <p:cNvSpPr>
            <a:spLocks noGrp="1"/>
          </p:cNvSpPr>
          <p:nvPr>
            <p:ph idx="1"/>
          </p:nvPr>
        </p:nvSpPr>
        <p:spPr>
          <a:xfrm>
            <a:off x="861060" y="3290887"/>
            <a:ext cx="10500360" cy="3065463"/>
          </a:xfrm>
        </p:spPr>
        <p:txBody>
          <a:bodyPr>
            <a:normAutofit/>
          </a:bodyPr>
          <a:lstStyle/>
          <a:p>
            <a:pPr marL="0" indent="0" algn="ctr">
              <a:buNone/>
            </a:pPr>
            <a:r>
              <a:rPr lang="de-DE" sz="3600" b="1" i="1" dirty="0">
                <a:solidFill>
                  <a:srgbClr val="FF0000"/>
                </a:solidFill>
              </a:rPr>
              <a:t>Der August Termin fällt aus!!!</a:t>
            </a:r>
          </a:p>
          <a:p>
            <a:pPr marL="0" indent="0" algn="ctr">
              <a:buNone/>
            </a:pPr>
            <a:endParaRPr lang="de-DE" sz="3600" b="1" i="1" dirty="0"/>
          </a:p>
          <a:p>
            <a:pPr marL="0" indent="0" algn="ctr">
              <a:buNone/>
            </a:pPr>
            <a:r>
              <a:rPr lang="de-DE" sz="3600" b="1" i="1" dirty="0"/>
              <a:t>Nächster Workshop 14.09.2025</a:t>
            </a:r>
          </a:p>
        </p:txBody>
      </p:sp>
      <p:sp>
        <p:nvSpPr>
          <p:cNvPr id="4" name="Datumsplatzhalter 3">
            <a:extLst>
              <a:ext uri="{FF2B5EF4-FFF2-40B4-BE49-F238E27FC236}">
                <a16:creationId xmlns:a16="http://schemas.microsoft.com/office/drawing/2014/main" id="{EBFCDB42-FD76-D1ED-1233-19D767C96440}"/>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B7AF9F16-F918-BB22-1072-C33699569802}"/>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64CBF74E-D240-CB8E-1C89-166B4AC44EC4}"/>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146938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D4DA8A-179F-5465-8F7E-FE77AF877CB9}"/>
              </a:ext>
            </a:extLst>
          </p:cNvPr>
          <p:cNvSpPr>
            <a:spLocks noGrp="1"/>
          </p:cNvSpPr>
          <p:nvPr>
            <p:ph type="title"/>
          </p:nvPr>
        </p:nvSpPr>
        <p:spPr>
          <a:xfrm>
            <a:off x="826476" y="1771895"/>
            <a:ext cx="10521462" cy="1370807"/>
          </a:xfrm>
        </p:spPr>
        <p:txBody>
          <a:bodyPr/>
          <a:lstStyle/>
          <a:p>
            <a:pPr algn="ctr"/>
            <a:r>
              <a:rPr lang="de-DE" sz="3600" b="1" i="1" dirty="0"/>
              <a:t>Nützlinge im Garten</a:t>
            </a:r>
            <a:br>
              <a:rPr lang="de-DE" b="1" dirty="0"/>
            </a:br>
            <a:endParaRPr lang="de-DE" dirty="0"/>
          </a:p>
        </p:txBody>
      </p:sp>
      <p:sp>
        <p:nvSpPr>
          <p:cNvPr id="3" name="Inhaltsplatzhalter 2">
            <a:extLst>
              <a:ext uri="{FF2B5EF4-FFF2-40B4-BE49-F238E27FC236}">
                <a16:creationId xmlns:a16="http://schemas.microsoft.com/office/drawing/2014/main" id="{945F1388-FB92-5287-7B16-2A3CAA199EFA}"/>
              </a:ext>
            </a:extLst>
          </p:cNvPr>
          <p:cNvSpPr>
            <a:spLocks noGrp="1"/>
          </p:cNvSpPr>
          <p:nvPr>
            <p:ph idx="1"/>
          </p:nvPr>
        </p:nvSpPr>
        <p:spPr>
          <a:xfrm>
            <a:off x="826476" y="2394065"/>
            <a:ext cx="10521462" cy="3731731"/>
          </a:xfrm>
        </p:spPr>
        <p:txBody>
          <a:bodyPr>
            <a:noAutofit/>
          </a:bodyPr>
          <a:lstStyle/>
          <a:p>
            <a:pPr marL="0" indent="0" fontAlgn="base">
              <a:buNone/>
            </a:pPr>
            <a:r>
              <a:rPr lang="de-DE" sz="1600" b="1" dirty="0"/>
              <a:t>Tierische Helden für gutes Gedeihen</a:t>
            </a:r>
          </a:p>
          <a:p>
            <a:pPr marL="0" indent="0" fontAlgn="base">
              <a:buNone/>
            </a:pPr>
            <a:r>
              <a:rPr lang="de-DE" sz="1600" dirty="0"/>
              <a:t>Wer wenig Zeit hat, möchte diese vielleicht lieber entspannt im Garten als mit der Arbeit darin verbringen. Wie gut, dass es kleine Helfer gibt, die uns die Gartenarbeit gerne abnehmen! Nützlinge sorgen dafür, dass die Pflanzen gut gedeihen und die Ernte reich ausfällt, denn Marienkäfer, Hummel und Co. halten „Schädlinge“ in Schach, indem sie diese fressen. Auf den Einsatz von Pestiziden können wir so getrost verzichten. Sie machen uns das Gartenleben ein bisschen leichter und schenken uns Zeit, unser eigenes Stück Natur ausgiebig zu genießen.</a:t>
            </a:r>
            <a:br>
              <a:rPr lang="de-DE" sz="1600" dirty="0"/>
            </a:br>
            <a:br>
              <a:rPr lang="de-DE" sz="1600" dirty="0"/>
            </a:br>
            <a:r>
              <a:rPr lang="de-DE" sz="1600" b="1" dirty="0"/>
              <a:t>Chemie raus, Natur rein!</a:t>
            </a:r>
            <a:r>
              <a:rPr lang="de-DE" sz="1600" dirty="0"/>
              <a:t> Der beste Magnet für alle Gartennützlinge ist ein Garten, in dem auf den Einsatz von Gift verzichtet wird und viele verschiedene heimische Pflanzen stehen. Sehr praktisch: Ein wenig Laissez-faire im eigenen Garten wirkt auf Nützlinge sehr anziehend. Ein Holzhaufen, Schnittgut oder liegengelassenes Laub bieten den Nützlingen einen guten Lebensraum.</a:t>
            </a:r>
          </a:p>
          <a:p>
            <a:pPr marL="0" indent="0" fontAlgn="base">
              <a:buNone/>
            </a:pPr>
            <a:endParaRPr lang="de-DE" sz="1600" dirty="0"/>
          </a:p>
        </p:txBody>
      </p:sp>
      <p:sp>
        <p:nvSpPr>
          <p:cNvPr id="4" name="Datumsplatzhalter 3">
            <a:extLst>
              <a:ext uri="{FF2B5EF4-FFF2-40B4-BE49-F238E27FC236}">
                <a16:creationId xmlns:a16="http://schemas.microsoft.com/office/drawing/2014/main" id="{D9870FF2-75B1-1A78-8D5D-40B2FA5B080A}"/>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994DBD8B-C239-9EB4-866F-56D918E3F55A}"/>
              </a:ext>
            </a:extLst>
          </p:cNvPr>
          <p:cNvSpPr>
            <a:spLocks noGrp="1"/>
          </p:cNvSpPr>
          <p:nvPr>
            <p:ph type="ftr" sz="quarter" idx="11"/>
          </p:nvPr>
        </p:nvSpPr>
        <p:spPr>
          <a:xfrm>
            <a:off x="2726575" y="6276108"/>
            <a:ext cx="7024254" cy="445367"/>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C27DC305-56FB-E325-8AC9-10CA6E4265BE}"/>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294268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583A9E-6F16-2861-235C-B1086D1D1E52}"/>
              </a:ext>
            </a:extLst>
          </p:cNvPr>
          <p:cNvSpPr>
            <a:spLocks noGrp="1"/>
          </p:cNvSpPr>
          <p:nvPr>
            <p:ph type="title"/>
          </p:nvPr>
        </p:nvSpPr>
        <p:spPr>
          <a:xfrm>
            <a:off x="838200" y="1741750"/>
            <a:ext cx="10515600" cy="1370807"/>
          </a:xfrm>
        </p:spPr>
        <p:txBody>
          <a:bodyPr>
            <a:normAutofit/>
          </a:bodyPr>
          <a:lstStyle/>
          <a:p>
            <a:pPr algn="ctr"/>
            <a:r>
              <a:rPr lang="de-DE" sz="3600" b="1" i="1" dirty="0"/>
              <a:t>Übersicht über Gartenhelden </a:t>
            </a:r>
          </a:p>
        </p:txBody>
      </p:sp>
      <p:sp>
        <p:nvSpPr>
          <p:cNvPr id="3" name="Inhaltsplatzhalter 2">
            <a:extLst>
              <a:ext uri="{FF2B5EF4-FFF2-40B4-BE49-F238E27FC236}">
                <a16:creationId xmlns:a16="http://schemas.microsoft.com/office/drawing/2014/main" id="{EA7BBE03-E753-F409-6213-E23ECDCA5A2A}"/>
              </a:ext>
            </a:extLst>
          </p:cNvPr>
          <p:cNvSpPr>
            <a:spLocks noGrp="1"/>
          </p:cNvSpPr>
          <p:nvPr>
            <p:ph idx="1"/>
          </p:nvPr>
        </p:nvSpPr>
        <p:spPr>
          <a:xfrm>
            <a:off x="838200" y="2924070"/>
            <a:ext cx="10515600" cy="3432279"/>
          </a:xfrm>
        </p:spPr>
        <p:txBody>
          <a:bodyPr>
            <a:normAutofit/>
          </a:bodyPr>
          <a:lstStyle/>
          <a:p>
            <a:pPr marL="0" indent="0" algn="ctr" fontAlgn="base">
              <a:buNone/>
            </a:pPr>
            <a:r>
              <a:rPr lang="de-DE" b="1" dirty="0"/>
              <a:t>Welche Nützlinge lösen welche Probleme? Und wie lockt man sie an? </a:t>
            </a:r>
          </a:p>
          <a:p>
            <a:pPr marL="0" indent="0" algn="ctr" fontAlgn="base">
              <a:buNone/>
            </a:pPr>
            <a:r>
              <a:rPr lang="de-DE" sz="2400" dirty="0"/>
              <a:t>In unseren Tabellen finden Sie eine Übersicht, mit welchem Nützling welches Problem gelöst werden kann und auf welche Gifte Sie getrost verzichten können. Wir zeigen Ihnen zudem Maßnahmen, mit denen Sie die fleißigen Helfer in Ihren Garten locken können.</a:t>
            </a:r>
          </a:p>
        </p:txBody>
      </p:sp>
      <p:sp>
        <p:nvSpPr>
          <p:cNvPr id="4" name="Datumsplatzhalter 3">
            <a:extLst>
              <a:ext uri="{FF2B5EF4-FFF2-40B4-BE49-F238E27FC236}">
                <a16:creationId xmlns:a16="http://schemas.microsoft.com/office/drawing/2014/main" id="{49CBA5A0-8055-ED5E-B0AE-F548A258F200}"/>
              </a:ext>
            </a:extLst>
          </p:cNvPr>
          <p:cNvSpPr>
            <a:spLocks noGrp="1"/>
          </p:cNvSpPr>
          <p:nvPr>
            <p:ph type="dt" sz="half" idx="10"/>
          </p:nvPr>
        </p:nvSpPr>
        <p:spPr/>
        <p:txBody>
          <a:bodyPr/>
          <a:lstStyle/>
          <a:p>
            <a:r>
              <a:rPr lang="de-DE"/>
              <a:t>10.07.2025</a:t>
            </a:r>
            <a:endParaRPr lang="de-DE" dirty="0"/>
          </a:p>
        </p:txBody>
      </p:sp>
      <p:sp>
        <p:nvSpPr>
          <p:cNvPr id="5" name="Fußzeilenplatzhalter 4">
            <a:extLst>
              <a:ext uri="{FF2B5EF4-FFF2-40B4-BE49-F238E27FC236}">
                <a16:creationId xmlns:a16="http://schemas.microsoft.com/office/drawing/2014/main" id="{776864DB-9D6E-159D-B027-4DEDABA53005}"/>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64E11ECB-B11C-C5F0-CCDE-8BB6C659DBBC}"/>
              </a:ext>
            </a:extLst>
          </p:cNvPr>
          <p:cNvSpPr>
            <a:spLocks noGrp="1"/>
          </p:cNvSpPr>
          <p:nvPr>
            <p:ph type="sldNum" sz="quarter" idx="12"/>
          </p:nvPr>
        </p:nvSpPr>
        <p:spPr/>
        <p:txBody>
          <a:bodyPr/>
          <a:lstStyle/>
          <a:p>
            <a:r>
              <a:rPr lang="de-DE" dirty="0"/>
              <a:t>Folie &lt;#&gt; von xx</a:t>
            </a:r>
          </a:p>
        </p:txBody>
      </p:sp>
      <p:sp>
        <p:nvSpPr>
          <p:cNvPr id="11" name="Textfeld 10">
            <a:extLst>
              <a:ext uri="{FF2B5EF4-FFF2-40B4-BE49-F238E27FC236}">
                <a16:creationId xmlns:a16="http://schemas.microsoft.com/office/drawing/2014/main" id="{45885A51-CB7C-CDA4-63D2-D31FDB96ABE1}"/>
              </a:ext>
            </a:extLst>
          </p:cNvPr>
          <p:cNvSpPr txBox="1"/>
          <p:nvPr/>
        </p:nvSpPr>
        <p:spPr>
          <a:xfrm>
            <a:off x="3048693" y="2898017"/>
            <a:ext cx="6097384" cy="646331"/>
          </a:xfrm>
          <a:prstGeom prst="rect">
            <a:avLst/>
          </a:prstGeom>
          <a:noFill/>
        </p:spPr>
        <p:txBody>
          <a:bodyPr wrap="square">
            <a:spAutoFit/>
          </a:bodyPr>
          <a:lstStyle/>
          <a:p>
            <a:br>
              <a:rPr lang="de-DE" dirty="0"/>
            </a:br>
            <a:endParaRPr lang="de-DE" dirty="0"/>
          </a:p>
        </p:txBody>
      </p:sp>
      <p:sp>
        <p:nvSpPr>
          <p:cNvPr id="17" name="Textfeld 16">
            <a:extLst>
              <a:ext uri="{FF2B5EF4-FFF2-40B4-BE49-F238E27FC236}">
                <a16:creationId xmlns:a16="http://schemas.microsoft.com/office/drawing/2014/main" id="{DAD91E9A-BF32-33BA-D36F-1FE950129C97}"/>
              </a:ext>
            </a:extLst>
          </p:cNvPr>
          <p:cNvSpPr txBox="1"/>
          <p:nvPr/>
        </p:nvSpPr>
        <p:spPr>
          <a:xfrm>
            <a:off x="964276" y="5370022"/>
            <a:ext cx="10515600" cy="830997"/>
          </a:xfrm>
          <a:prstGeom prst="rect">
            <a:avLst/>
          </a:prstGeom>
          <a:noFill/>
        </p:spPr>
        <p:txBody>
          <a:bodyPr wrap="square">
            <a:spAutoFit/>
          </a:bodyPr>
          <a:lstStyle/>
          <a:p>
            <a:pPr algn="ctr"/>
            <a:r>
              <a:rPr lang="de-DE" sz="2400" b="1" dirty="0"/>
              <a:t>https://www.nabu.de/umwelt-und-ressourcen/oekologisch-leben/balkon-und-garten/pflege/pflanzenschutz/nuetzlinge/index.html#tabelle</a:t>
            </a:r>
          </a:p>
        </p:txBody>
      </p:sp>
    </p:spTree>
    <p:extLst>
      <p:ext uri="{BB962C8B-B14F-4D97-AF65-F5344CB8AC3E}">
        <p14:creationId xmlns:p14="http://schemas.microsoft.com/office/powerpoint/2010/main" val="516880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0DA6B4-14A8-4192-CB58-47B043E14176}"/>
              </a:ext>
            </a:extLst>
          </p:cNvPr>
          <p:cNvSpPr>
            <a:spLocks noGrp="1"/>
          </p:cNvSpPr>
          <p:nvPr>
            <p:ph type="title"/>
          </p:nvPr>
        </p:nvSpPr>
        <p:spPr>
          <a:xfrm>
            <a:off x="878378" y="1793023"/>
            <a:ext cx="10515600" cy="1340876"/>
          </a:xfrm>
        </p:spPr>
        <p:txBody>
          <a:bodyPr>
            <a:normAutofit/>
          </a:bodyPr>
          <a:lstStyle/>
          <a:p>
            <a:pPr algn="ctr"/>
            <a:r>
              <a:rPr lang="de-DE" sz="3600" b="1" i="1" dirty="0"/>
              <a:t>Fünf Gartenhelden unter die Lupe genommen:</a:t>
            </a:r>
            <a:br>
              <a:rPr lang="de-DE" b="1" dirty="0"/>
            </a:br>
            <a:endParaRPr lang="de-DE" dirty="0"/>
          </a:p>
        </p:txBody>
      </p:sp>
      <p:sp>
        <p:nvSpPr>
          <p:cNvPr id="3" name="Inhaltsplatzhalter 2">
            <a:extLst>
              <a:ext uri="{FF2B5EF4-FFF2-40B4-BE49-F238E27FC236}">
                <a16:creationId xmlns:a16="http://schemas.microsoft.com/office/drawing/2014/main" id="{9F8E1FF9-DDD3-A181-C7D8-3CF7225C05B6}"/>
              </a:ext>
            </a:extLst>
          </p:cNvPr>
          <p:cNvSpPr>
            <a:spLocks noGrp="1"/>
          </p:cNvSpPr>
          <p:nvPr>
            <p:ph idx="1"/>
          </p:nvPr>
        </p:nvSpPr>
        <p:spPr>
          <a:xfrm>
            <a:off x="1005840" y="2635135"/>
            <a:ext cx="10388138" cy="3782290"/>
          </a:xfrm>
        </p:spPr>
        <p:txBody>
          <a:bodyPr>
            <a:normAutofit fontScale="92500" lnSpcReduction="10000"/>
          </a:bodyPr>
          <a:lstStyle/>
          <a:p>
            <a:pPr marL="0" indent="0" fontAlgn="base">
              <a:buNone/>
            </a:pPr>
            <a:r>
              <a:rPr lang="de-DE" b="1" dirty="0"/>
              <a:t>1. Florfliegen: Halten Blattläuse, Spinnmilben und Raupen in Schach</a:t>
            </a:r>
          </a:p>
          <a:p>
            <a:pPr marL="0" indent="0" fontAlgn="base">
              <a:buNone/>
            </a:pPr>
            <a:r>
              <a:rPr lang="de-DE" dirty="0"/>
              <a:t>Die hübschen Netzflügler mit ihren grün-schillernden Flügeln sind Fressfeinde der Blattläuse, aber auch Spinnmilben, Thripse und Raupen stehen auf ihrem Speiseplan. Besonders die Larven der Florfliegen haben einen enormen Appetit auf die kleinen „Schädlinge“, die sich gerne in Kolonien an den zarten Pflanzentrieben aufhalten. Weil jedes Florfliegenweibchen drei Mal pro Jahr rund 350 Eier legt und jede geschlüpfte Larve etwa 450 Blattläuse verspeist, vertilgt der Nachwuchs eines einzigen Florfliegenweibchens die erstaunliche Anzahl von rund 500.000 Blattläusen pro Jahr!</a:t>
            </a:r>
          </a:p>
          <a:p>
            <a:endParaRPr lang="de-DE" dirty="0"/>
          </a:p>
        </p:txBody>
      </p:sp>
      <p:sp>
        <p:nvSpPr>
          <p:cNvPr id="4" name="Datumsplatzhalter 3">
            <a:extLst>
              <a:ext uri="{FF2B5EF4-FFF2-40B4-BE49-F238E27FC236}">
                <a16:creationId xmlns:a16="http://schemas.microsoft.com/office/drawing/2014/main" id="{27F61602-CC20-1FC7-76D1-A7DA8B52D0D0}"/>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46517B48-2803-F79F-4866-445CC7AF43FD}"/>
              </a:ext>
            </a:extLst>
          </p:cNvPr>
          <p:cNvSpPr>
            <a:spLocks noGrp="1"/>
          </p:cNvSpPr>
          <p:nvPr>
            <p:ph type="ftr" sz="quarter" idx="11"/>
          </p:nvPr>
        </p:nvSpPr>
        <p:spPr>
          <a:xfrm>
            <a:off x="2959331" y="6417425"/>
            <a:ext cx="5852160" cy="304050"/>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D410CD12-3FB8-0B93-350E-8B5A79677EF1}"/>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149789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1B232F-E3BC-D5FC-4E75-4DB6BFF56B6D}"/>
              </a:ext>
            </a:extLst>
          </p:cNvPr>
          <p:cNvSpPr>
            <a:spLocks noGrp="1"/>
          </p:cNvSpPr>
          <p:nvPr>
            <p:ph type="title"/>
          </p:nvPr>
        </p:nvSpPr>
        <p:spPr>
          <a:xfrm>
            <a:off x="922712" y="3405723"/>
            <a:ext cx="10431087" cy="1098346"/>
          </a:xfrm>
        </p:spPr>
        <p:txBody>
          <a:bodyPr>
            <a:normAutofit fontScale="90000"/>
          </a:bodyPr>
          <a:lstStyle/>
          <a:p>
            <a:pPr algn="ctr"/>
            <a:r>
              <a:rPr lang="de-DE" sz="4000" b="1" i="1" dirty="0"/>
              <a:t>So kommt die Florfliege in den Garten:</a:t>
            </a:r>
            <a:br>
              <a:rPr lang="de-DE" b="1" dirty="0"/>
            </a:br>
            <a:endParaRPr lang="de-DE" dirty="0"/>
          </a:p>
        </p:txBody>
      </p:sp>
      <p:sp>
        <p:nvSpPr>
          <p:cNvPr id="3" name="Inhaltsplatzhalter 2">
            <a:extLst>
              <a:ext uri="{FF2B5EF4-FFF2-40B4-BE49-F238E27FC236}">
                <a16:creationId xmlns:a16="http://schemas.microsoft.com/office/drawing/2014/main" id="{B9461CA0-BE61-3B3B-70D1-9B05C09C443D}"/>
              </a:ext>
            </a:extLst>
          </p:cNvPr>
          <p:cNvSpPr>
            <a:spLocks noGrp="1"/>
          </p:cNvSpPr>
          <p:nvPr>
            <p:ph idx="1"/>
          </p:nvPr>
        </p:nvSpPr>
        <p:spPr>
          <a:xfrm>
            <a:off x="838200" y="4106489"/>
            <a:ext cx="10515600" cy="2249861"/>
          </a:xfrm>
        </p:spPr>
        <p:txBody>
          <a:bodyPr>
            <a:normAutofit fontScale="92500" lnSpcReduction="20000"/>
          </a:bodyPr>
          <a:lstStyle/>
          <a:p>
            <a:pPr marL="0" indent="0">
              <a:buNone/>
            </a:pPr>
            <a:r>
              <a:rPr lang="de-DE" dirty="0"/>
              <a:t>Ungefähr ab September ist die Florfliege auf der Suche nach einem Winterquartier. Aus Mangel an geeigneten Unterkünften flüchtet sie sich häufig in Wohnungen, wo sie aber oft erschlagen wird. Wer die Florfliege bei der Quartierssuche unterstützen möchte, kann in seinem Garten einen Überwinterungskasten aufstellen. Oder verzichtet im Herbst auf das Wegschaffen des Laubhaufens – und spart sich damit noch Arbeit und Zeit</a:t>
            </a:r>
          </a:p>
        </p:txBody>
      </p:sp>
      <p:sp>
        <p:nvSpPr>
          <p:cNvPr id="4" name="Datumsplatzhalter 3">
            <a:extLst>
              <a:ext uri="{FF2B5EF4-FFF2-40B4-BE49-F238E27FC236}">
                <a16:creationId xmlns:a16="http://schemas.microsoft.com/office/drawing/2014/main" id="{4A224827-9FA5-3A3A-CFF7-982030DD8472}"/>
              </a:ext>
            </a:extLst>
          </p:cNvPr>
          <p:cNvSpPr>
            <a:spLocks noGrp="1"/>
          </p:cNvSpPr>
          <p:nvPr>
            <p:ph type="dt" sz="half" idx="10"/>
          </p:nvPr>
        </p:nvSpPr>
        <p:spPr/>
        <p:txBody>
          <a:bodyPr/>
          <a:lstStyle/>
          <a:p>
            <a:r>
              <a:rPr lang="de-DE" dirty="0"/>
              <a:t>10.07.2025</a:t>
            </a:r>
          </a:p>
        </p:txBody>
      </p:sp>
      <p:sp>
        <p:nvSpPr>
          <p:cNvPr id="6" name="Foliennummernplatzhalter 5">
            <a:extLst>
              <a:ext uri="{FF2B5EF4-FFF2-40B4-BE49-F238E27FC236}">
                <a16:creationId xmlns:a16="http://schemas.microsoft.com/office/drawing/2014/main" id="{D0164EBF-3CFD-D0D8-AFF3-9E2CE76C5E56}"/>
              </a:ext>
            </a:extLst>
          </p:cNvPr>
          <p:cNvSpPr>
            <a:spLocks noGrp="1"/>
          </p:cNvSpPr>
          <p:nvPr>
            <p:ph type="sldNum" sz="quarter" idx="12"/>
          </p:nvPr>
        </p:nvSpPr>
        <p:spPr/>
        <p:txBody>
          <a:bodyPr/>
          <a:lstStyle/>
          <a:p>
            <a:r>
              <a:rPr lang="de-DE" dirty="0"/>
              <a:t>Folie &lt;#&gt; von xx</a:t>
            </a:r>
          </a:p>
        </p:txBody>
      </p:sp>
      <p:sp>
        <p:nvSpPr>
          <p:cNvPr id="7" name="Rectangle 1">
            <a:extLst>
              <a:ext uri="{FF2B5EF4-FFF2-40B4-BE49-F238E27FC236}">
                <a16:creationId xmlns:a16="http://schemas.microsoft.com/office/drawing/2014/main" id="{93E8E94F-A4D9-05A1-CBE6-31BC2145E071}"/>
              </a:ext>
            </a:extLst>
          </p:cNvPr>
          <p:cNvSpPr>
            <a:spLocks noChangeArrowheads="1"/>
          </p:cNvSpPr>
          <p:nvPr/>
        </p:nvSpPr>
        <p:spPr bwMode="auto">
          <a:xfrm>
            <a:off x="442127" y="-15145815"/>
            <a:ext cx="45719" cy="383489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100" b="0" i="0" u="none" strike="noStrike" cap="none" normalizeH="0" baseline="0" dirty="0">
              <a:ln>
                <a:noFill/>
              </a:ln>
              <a:solidFill>
                <a:srgbClr val="333333"/>
              </a:solidFill>
              <a:effectLst/>
              <a:latin typeface="Source Sans Pro" panose="020B0503030403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100" b="0" i="0" u="none" strike="noStrike" cap="none" normalizeH="0" baseline="0" dirty="0">
                <a:ln>
                  <a:noFill/>
                </a:ln>
                <a:solidFill>
                  <a:srgbClr val="0068B4"/>
                </a:solidFill>
                <a:effectLst/>
                <a:latin typeface="inherit"/>
              </a:rPr>
              <a:t>  </a:t>
            </a:r>
            <a:r>
              <a:rPr kumimoji="0" lang="de-DE" altLang="de-DE" sz="9000" b="0" i="0" u="none" strike="noStrike" cap="none" normalizeH="0" baseline="0" dirty="0">
                <a:ln>
                  <a:noFill/>
                </a:ln>
                <a:solidFill>
                  <a:srgbClr val="0068B4"/>
                </a:solidFill>
                <a:effectLst/>
                <a:latin typeface="inherit"/>
              </a:rPr>
              <a:t>         </a:t>
            </a:r>
            <a:endParaRPr kumimoji="0" lang="de-DE" altLang="de-DE" sz="1100" b="0" i="0" u="none" strike="noStrike" cap="none" normalizeH="0" baseline="0" dirty="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100" b="0" i="0" u="none" strike="noStrike" cap="none" normalizeH="0" baseline="0" dirty="0">
                <a:ln>
                  <a:noFill/>
                </a:ln>
                <a:solidFill>
                  <a:srgbClr val="0068B4"/>
                </a:solidFill>
                <a:effectLst/>
                <a:latin typeface="inherit"/>
              </a:rPr>
              <a:t>  </a:t>
            </a:r>
            <a:r>
              <a:rPr kumimoji="0" lang="de-DE" altLang="de-DE" sz="9000" b="0" i="0" u="none" strike="noStrike" cap="none" normalizeH="0" baseline="0" dirty="0">
                <a:ln>
                  <a:noFill/>
                </a:ln>
                <a:solidFill>
                  <a:srgbClr val="0068B4"/>
                </a:solidFill>
                <a:effectLst/>
                <a:latin typeface="inherit"/>
              </a:rPr>
              <a:t>         </a:t>
            </a:r>
            <a:endParaRPr kumimoji="0" lang="de-DE" altLang="de-DE" sz="1100" b="0" i="0" u="none" strike="noStrike" cap="none" normalizeH="0" baseline="0" dirty="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100" b="0" i="0" u="none" strike="noStrike" cap="none" normalizeH="0" baseline="0" dirty="0">
                <a:ln>
                  <a:noFill/>
                </a:ln>
                <a:solidFill>
                  <a:srgbClr val="0068B4"/>
                </a:solidFill>
                <a:effectLst/>
                <a:latin typeface="inherit"/>
              </a:rPr>
              <a:t>  </a:t>
            </a:r>
            <a:r>
              <a:rPr kumimoji="0" lang="de-DE" altLang="de-DE" sz="9000" b="0" i="0" u="none" strike="noStrike" cap="none" normalizeH="0" baseline="0" dirty="0">
                <a:ln>
                  <a:noFill/>
                </a:ln>
                <a:solidFill>
                  <a:srgbClr val="0068B4"/>
                </a:solidFill>
                <a:effectLst/>
                <a:latin typeface="inherit"/>
              </a:rPr>
              <a:t>         </a:t>
            </a:r>
            <a:endParaRPr kumimoji="0" lang="de-DE" altLang="de-DE" sz="1100" b="0" i="0" u="none" strike="noStrike" cap="none" normalizeH="0" baseline="0" dirty="0">
              <a:ln>
                <a:noFill/>
              </a:ln>
              <a:solidFill>
                <a:srgbClr val="333333"/>
              </a:solidFill>
              <a:effectLst/>
              <a:latin typeface="Source Sans Pro" panose="020B0503030403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hlinkClick r:id="rId3"/>
            <a:extLst>
              <a:ext uri="{FF2B5EF4-FFF2-40B4-BE49-F238E27FC236}">
                <a16:creationId xmlns:a16="http://schemas.microsoft.com/office/drawing/2014/main" id="{415BE325-2AA5-DC8D-37B3-D24F8A9823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942" y="1967447"/>
            <a:ext cx="2162175" cy="14382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hlinkClick r:id="rId5"/>
            <a:extLst>
              <a:ext uri="{FF2B5EF4-FFF2-40B4-BE49-F238E27FC236}">
                <a16:creationId xmlns:a16="http://schemas.microsoft.com/office/drawing/2014/main" id="{D7B86799-A8FA-6B01-B543-DF69CD817A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8412" y="1954206"/>
            <a:ext cx="2162175" cy="14382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hlinkClick r:id="rId7"/>
            <a:extLst>
              <a:ext uri="{FF2B5EF4-FFF2-40B4-BE49-F238E27FC236}">
                <a16:creationId xmlns:a16="http://schemas.microsoft.com/office/drawing/2014/main" id="{AE434C39-B54D-2792-B02A-910DBD5055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9177" y="1929396"/>
            <a:ext cx="2162175" cy="1438275"/>
          </a:xfrm>
          <a:prstGeom prst="rect">
            <a:avLst/>
          </a:prstGeom>
          <a:noFill/>
          <a:extLst>
            <a:ext uri="{909E8E84-426E-40DD-AFC4-6F175D3DCCD1}">
              <a14:hiddenFill xmlns:a14="http://schemas.microsoft.com/office/drawing/2010/main">
                <a:solidFill>
                  <a:srgbClr val="FFFFFF"/>
                </a:solidFill>
              </a14:hiddenFill>
            </a:ext>
          </a:extLst>
        </p:spPr>
      </p:pic>
      <p:sp>
        <p:nvSpPr>
          <p:cNvPr id="8" name="Fußzeilenplatzhalter 4">
            <a:extLst>
              <a:ext uri="{FF2B5EF4-FFF2-40B4-BE49-F238E27FC236}">
                <a16:creationId xmlns:a16="http://schemas.microsoft.com/office/drawing/2014/main" id="{1708FF52-FF33-1AE3-2A85-06220AC92D99}"/>
              </a:ext>
            </a:extLst>
          </p:cNvPr>
          <p:cNvSpPr>
            <a:spLocks noGrp="1"/>
          </p:cNvSpPr>
          <p:nvPr>
            <p:ph type="ftr" sz="quarter" idx="11"/>
          </p:nvPr>
        </p:nvSpPr>
        <p:spPr>
          <a:xfrm>
            <a:off x="2951017" y="6356350"/>
            <a:ext cx="6184669" cy="365125"/>
          </a:xfrm>
        </p:spPr>
        <p:txBody>
          <a:bodyPr/>
          <a:lstStyle/>
          <a:p>
            <a:r>
              <a:rPr lang="de-DE" dirty="0"/>
              <a:t>https://www.nabu.de/umwelt-und-ressourcen/oekologisch-leben/balkon-und-garten/pflege/pflanzenschutz/nuetzlinge/index.html#tabelle</a:t>
            </a:r>
          </a:p>
          <a:p>
            <a:endParaRPr lang="de-DE" dirty="0"/>
          </a:p>
        </p:txBody>
      </p:sp>
    </p:spTree>
    <p:extLst>
      <p:ext uri="{BB962C8B-B14F-4D97-AF65-F5344CB8AC3E}">
        <p14:creationId xmlns:p14="http://schemas.microsoft.com/office/powerpoint/2010/main" val="7939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C69B5-E583-868D-4F2D-0EDFD241C677}"/>
              </a:ext>
            </a:extLst>
          </p:cNvPr>
          <p:cNvSpPr>
            <a:spLocks noGrp="1"/>
          </p:cNvSpPr>
          <p:nvPr>
            <p:ph type="title"/>
          </p:nvPr>
        </p:nvSpPr>
        <p:spPr>
          <a:xfrm>
            <a:off x="838200" y="1793448"/>
            <a:ext cx="10515600" cy="1370807"/>
          </a:xfrm>
        </p:spPr>
        <p:txBody>
          <a:bodyPr>
            <a:normAutofit fontScale="90000"/>
          </a:bodyPr>
          <a:lstStyle/>
          <a:p>
            <a:pPr algn="ctr"/>
            <a:r>
              <a:rPr lang="de-DE" sz="4000" b="1" i="1" dirty="0"/>
              <a:t>2. Marienkäfer: Appetit auf Blattläuse und Mehltau</a:t>
            </a:r>
            <a:br>
              <a:rPr lang="de-DE" b="1" dirty="0"/>
            </a:br>
            <a:endParaRPr lang="de-DE" dirty="0"/>
          </a:p>
        </p:txBody>
      </p:sp>
      <p:sp>
        <p:nvSpPr>
          <p:cNvPr id="3" name="Inhaltsplatzhalter 2">
            <a:extLst>
              <a:ext uri="{FF2B5EF4-FFF2-40B4-BE49-F238E27FC236}">
                <a16:creationId xmlns:a16="http://schemas.microsoft.com/office/drawing/2014/main" id="{34F65BCE-8812-FB54-34FB-72FB3DBB8852}"/>
              </a:ext>
            </a:extLst>
          </p:cNvPr>
          <p:cNvSpPr>
            <a:spLocks noGrp="1"/>
          </p:cNvSpPr>
          <p:nvPr>
            <p:ph idx="1"/>
          </p:nvPr>
        </p:nvSpPr>
        <p:spPr>
          <a:xfrm>
            <a:off x="838200" y="2959331"/>
            <a:ext cx="10515600" cy="3406963"/>
          </a:xfrm>
        </p:spPr>
        <p:txBody>
          <a:bodyPr>
            <a:normAutofit fontScale="92500"/>
          </a:bodyPr>
          <a:lstStyle/>
          <a:p>
            <a:pPr marL="0" indent="0">
              <a:buNone/>
            </a:pPr>
            <a:r>
              <a:rPr lang="de-DE" dirty="0"/>
              <a:t>Marienkäfer sind generell ein gern gesehener Gast im Garten, immerhin sagt man ihnen nach, dass sie das Glück mitbringen. Und das tun sie auch, denn viele Marienkäferarten fressen Blattläuse – und halten so die Pflanzen gesund. Ein Siebenpunkt-Marienkäfer frisst zwischen 100 und 150 Blattläuse pro Tag, seine hungrigen Larven verspeisen in der Zeit bis zu ihrer Verpuppung nochmal je 400 bis 600. Die Nachkommen eines einzigen Marienkäfers können so während des Sommers rund 100.000 Läuse vertilgen. Einige Marienkäferarten, zum Beispiel der Sechzehnfleckige Marienkäfer, fressen zudem Mehltau.</a:t>
            </a:r>
          </a:p>
        </p:txBody>
      </p:sp>
      <p:sp>
        <p:nvSpPr>
          <p:cNvPr id="4" name="Datumsplatzhalter 3">
            <a:extLst>
              <a:ext uri="{FF2B5EF4-FFF2-40B4-BE49-F238E27FC236}">
                <a16:creationId xmlns:a16="http://schemas.microsoft.com/office/drawing/2014/main" id="{D30A2854-77F4-37DC-576D-CE1CE9334662}"/>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CAEA8E1B-9B57-2C09-C46B-5EEAA40F849F}"/>
              </a:ext>
            </a:extLst>
          </p:cNvPr>
          <p:cNvSpPr>
            <a:spLocks noGrp="1"/>
          </p:cNvSpPr>
          <p:nvPr>
            <p:ph type="ftr" sz="quarter" idx="11"/>
          </p:nvPr>
        </p:nvSpPr>
        <p:spPr>
          <a:xfrm>
            <a:off x="2859578" y="6356350"/>
            <a:ext cx="6168044" cy="365125"/>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8CF44F1C-C255-7E2D-A299-905D365FE838}"/>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52963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39116A-AC85-5B95-FFA6-4F4F978E5367}"/>
              </a:ext>
            </a:extLst>
          </p:cNvPr>
          <p:cNvSpPr>
            <a:spLocks noGrp="1"/>
          </p:cNvSpPr>
          <p:nvPr>
            <p:ph type="title"/>
          </p:nvPr>
        </p:nvSpPr>
        <p:spPr>
          <a:xfrm>
            <a:off x="868680" y="1778288"/>
            <a:ext cx="10515600" cy="1370807"/>
          </a:xfrm>
        </p:spPr>
        <p:txBody>
          <a:bodyPr>
            <a:normAutofit/>
          </a:bodyPr>
          <a:lstStyle/>
          <a:p>
            <a:br>
              <a:rPr lang="de-DE" dirty="0"/>
            </a:br>
            <a:endParaRPr lang="de-DE" dirty="0"/>
          </a:p>
        </p:txBody>
      </p:sp>
      <p:sp>
        <p:nvSpPr>
          <p:cNvPr id="3" name="Inhaltsplatzhalter 2">
            <a:extLst>
              <a:ext uri="{FF2B5EF4-FFF2-40B4-BE49-F238E27FC236}">
                <a16:creationId xmlns:a16="http://schemas.microsoft.com/office/drawing/2014/main" id="{D0B4A3A6-0284-196D-CD20-0F2262C1ACEC}"/>
              </a:ext>
            </a:extLst>
          </p:cNvPr>
          <p:cNvSpPr>
            <a:spLocks noGrp="1"/>
          </p:cNvSpPr>
          <p:nvPr>
            <p:ph idx="1"/>
          </p:nvPr>
        </p:nvSpPr>
        <p:spPr>
          <a:xfrm>
            <a:off x="947651" y="3034144"/>
            <a:ext cx="10421388" cy="3322205"/>
          </a:xfrm>
        </p:spPr>
        <p:txBody>
          <a:bodyPr>
            <a:normAutofit fontScale="47500" lnSpcReduction="20000"/>
          </a:bodyPr>
          <a:lstStyle/>
          <a:p>
            <a:pPr marL="0" indent="0" algn="ctr" fontAlgn="base">
              <a:buNone/>
            </a:pPr>
            <a:r>
              <a:rPr lang="de-DE" sz="5100" b="1" i="1" dirty="0"/>
              <a:t>So kommt der Marienkäfer in den Garten:</a:t>
            </a:r>
          </a:p>
          <a:p>
            <a:pPr marL="0" indent="0" fontAlgn="base">
              <a:buNone/>
            </a:pPr>
            <a:r>
              <a:rPr lang="de-DE" sz="4400" dirty="0"/>
              <a:t>Marienkäfer lockt man mit naturnahen Wiesen, Heckensträuchern und Wildkräutern wie zum Beispiel Ringelblume, Kornblume, Minze oder Schafgarbe in den Garten. Aber auch der Marienkäfer braucht gerade in der kalten Jahreszeit menschliche Hilfe. Im Herbst begibt er sich auf die Suche nach einem geeigneten Winterquartier. Findet er im Garten Laubhaufen, altes Holz, Hohlräume oder auch Insektennistkästen, schafft es der Marienkäfer durch den Winter und wacht im Frühjahr, wenn Blattläuse oft explosionsartig auftreten, mit einem Bärenhunger aus der Winterstarre auf – dann kann die Jagd beginnen.</a:t>
            </a:r>
          </a:p>
          <a:p>
            <a:pPr marL="0" indent="0" fontAlgn="base">
              <a:buNone/>
            </a:pPr>
            <a:endParaRPr lang="de-DE" sz="3800" dirty="0"/>
          </a:p>
          <a:p>
            <a:pPr fontAlgn="base"/>
            <a:r>
              <a:rPr lang="de-DE" b="1" dirty="0"/>
              <a:t>Hinweis:</a:t>
            </a:r>
            <a:r>
              <a:rPr lang="de-DE" dirty="0"/>
              <a:t> Der Handel bietet auch Nützlinge zum Kauf an. Darauf sollte man besser verzichten, denn oft sind das keine einheimischen Arten, sondern Neozoen. Da sie auch nützliche Insekten fressen, verdrängen sie häufig den heimischen Siebenpunkt-Marienkäfer.</a:t>
            </a:r>
          </a:p>
          <a:p>
            <a:endParaRPr lang="de-DE" dirty="0"/>
          </a:p>
        </p:txBody>
      </p:sp>
      <p:sp>
        <p:nvSpPr>
          <p:cNvPr id="4" name="Datumsplatzhalter 3">
            <a:extLst>
              <a:ext uri="{FF2B5EF4-FFF2-40B4-BE49-F238E27FC236}">
                <a16:creationId xmlns:a16="http://schemas.microsoft.com/office/drawing/2014/main" id="{6AB5C05B-6C5F-F7CF-6087-6A83A3CE8290}"/>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54001FB7-A058-6C07-AECF-AD4E1116494F}"/>
              </a:ext>
            </a:extLst>
          </p:cNvPr>
          <p:cNvSpPr>
            <a:spLocks noGrp="1"/>
          </p:cNvSpPr>
          <p:nvPr>
            <p:ph type="ftr" sz="quarter" idx="11"/>
          </p:nvPr>
        </p:nvSpPr>
        <p:spPr>
          <a:xfrm>
            <a:off x="2784763" y="6492618"/>
            <a:ext cx="6458989" cy="228857"/>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F4AEC083-2D82-4074-14BC-E3F9BFF13B42}"/>
              </a:ext>
            </a:extLst>
          </p:cNvPr>
          <p:cNvSpPr>
            <a:spLocks noGrp="1"/>
          </p:cNvSpPr>
          <p:nvPr>
            <p:ph type="sldNum" sz="quarter" idx="12"/>
          </p:nvPr>
        </p:nvSpPr>
        <p:spPr/>
        <p:txBody>
          <a:bodyPr/>
          <a:lstStyle/>
          <a:p>
            <a:r>
              <a:rPr lang="de-DE"/>
              <a:t>Folie &lt;#&gt; von xx</a:t>
            </a:r>
            <a:endParaRPr lang="de-DE" dirty="0"/>
          </a:p>
        </p:txBody>
      </p:sp>
      <p:pic>
        <p:nvPicPr>
          <p:cNvPr id="2054" name="Picture 6">
            <a:extLst>
              <a:ext uri="{FF2B5EF4-FFF2-40B4-BE49-F238E27FC236}">
                <a16:creationId xmlns:a16="http://schemas.microsoft.com/office/drawing/2014/main" id="{69731B97-1EBB-814F-9099-D79B0E7DB7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6425" y="1757255"/>
            <a:ext cx="1704975" cy="113414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C4E55DBF-5179-C671-1522-FAFAF6F29F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7954" y="1744553"/>
            <a:ext cx="1702178" cy="113228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a:extLst>
              <a:ext uri="{FF2B5EF4-FFF2-40B4-BE49-F238E27FC236}">
                <a16:creationId xmlns:a16="http://schemas.microsoft.com/office/drawing/2014/main" id="{1CD968D7-5A39-0B36-BC80-EBE3E3F559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35663" y="1778288"/>
            <a:ext cx="1683086" cy="1119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40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4EC38C-3950-A89E-BC16-D524C141AA62}"/>
              </a:ext>
            </a:extLst>
          </p:cNvPr>
          <p:cNvSpPr>
            <a:spLocks noGrp="1"/>
          </p:cNvSpPr>
          <p:nvPr>
            <p:ph type="title"/>
          </p:nvPr>
        </p:nvSpPr>
        <p:spPr>
          <a:xfrm>
            <a:off x="838200" y="1791991"/>
            <a:ext cx="10515600" cy="1370807"/>
          </a:xfrm>
        </p:spPr>
        <p:txBody>
          <a:bodyPr>
            <a:normAutofit/>
          </a:bodyPr>
          <a:lstStyle/>
          <a:p>
            <a:pPr algn="ctr"/>
            <a:r>
              <a:rPr lang="de-DE" sz="4000" b="1" i="1" dirty="0"/>
              <a:t>3. Schlupfwespen: Spezialisten für alle Fälle</a:t>
            </a:r>
            <a:br>
              <a:rPr lang="de-DE" b="1" dirty="0"/>
            </a:br>
            <a:endParaRPr lang="de-DE" dirty="0"/>
          </a:p>
        </p:txBody>
      </p:sp>
      <p:sp>
        <p:nvSpPr>
          <p:cNvPr id="3" name="Inhaltsplatzhalter 2">
            <a:extLst>
              <a:ext uri="{FF2B5EF4-FFF2-40B4-BE49-F238E27FC236}">
                <a16:creationId xmlns:a16="http://schemas.microsoft.com/office/drawing/2014/main" id="{1E31D545-7DD2-084A-D842-D08921E25B26}"/>
              </a:ext>
            </a:extLst>
          </p:cNvPr>
          <p:cNvSpPr>
            <a:spLocks noGrp="1"/>
          </p:cNvSpPr>
          <p:nvPr>
            <p:ph idx="1"/>
          </p:nvPr>
        </p:nvSpPr>
        <p:spPr>
          <a:xfrm>
            <a:off x="838200" y="3162798"/>
            <a:ext cx="10515600" cy="3125674"/>
          </a:xfrm>
        </p:spPr>
        <p:txBody>
          <a:bodyPr>
            <a:normAutofit fontScale="92500" lnSpcReduction="10000"/>
          </a:bodyPr>
          <a:lstStyle/>
          <a:p>
            <a:pPr marL="0" indent="0" fontAlgn="base">
              <a:buNone/>
            </a:pPr>
            <a:r>
              <a:rPr lang="de-DE" dirty="0"/>
              <a:t>Die Gruppe der eleganten Schlupfwespen sind wahre Alleskönner und spezialisieren sich individuell auf ganz verschiedene Arten von „Schädlingen“ wie viele Arten von Blattläusen, Minierfliegen oder Apfelwickler. Sie parasitieren ihre Beute und halten somit ihre Population im Zaum. Viele, wie zum Beispiel die Ameisenbläulings-Schlupfwespe, haben sogar ganz besonders ausgefeilte Jagdstrategien entwickelt, die nur einer ganz bestimmten Art gilt.</a:t>
            </a:r>
          </a:p>
          <a:p>
            <a:pPr marL="0" indent="0">
              <a:buNone/>
            </a:pPr>
            <a:br>
              <a:rPr lang="de-DE" dirty="0"/>
            </a:br>
            <a:endParaRPr lang="de-DE" dirty="0"/>
          </a:p>
        </p:txBody>
      </p:sp>
      <p:sp>
        <p:nvSpPr>
          <p:cNvPr id="4" name="Datumsplatzhalter 3">
            <a:extLst>
              <a:ext uri="{FF2B5EF4-FFF2-40B4-BE49-F238E27FC236}">
                <a16:creationId xmlns:a16="http://schemas.microsoft.com/office/drawing/2014/main" id="{C7541B86-AB5E-1FF0-33CB-628E8F5CCED1}"/>
              </a:ext>
            </a:extLst>
          </p:cNvPr>
          <p:cNvSpPr>
            <a:spLocks noGrp="1"/>
          </p:cNvSpPr>
          <p:nvPr>
            <p:ph type="dt" sz="half" idx="10"/>
          </p:nvPr>
        </p:nvSpPr>
        <p:spPr/>
        <p:txBody>
          <a:bodyPr/>
          <a:lstStyle/>
          <a:p>
            <a:r>
              <a:rPr lang="de-DE" dirty="0"/>
              <a:t>10.07.2025</a:t>
            </a:r>
          </a:p>
        </p:txBody>
      </p:sp>
      <p:sp>
        <p:nvSpPr>
          <p:cNvPr id="5" name="Fußzeilenplatzhalter 4">
            <a:extLst>
              <a:ext uri="{FF2B5EF4-FFF2-40B4-BE49-F238E27FC236}">
                <a16:creationId xmlns:a16="http://schemas.microsoft.com/office/drawing/2014/main" id="{C17CDCEB-A3B4-F029-7503-62B85BCDE1F2}"/>
              </a:ext>
            </a:extLst>
          </p:cNvPr>
          <p:cNvSpPr>
            <a:spLocks noGrp="1"/>
          </p:cNvSpPr>
          <p:nvPr>
            <p:ph type="ftr" sz="quarter" idx="11"/>
          </p:nvPr>
        </p:nvSpPr>
        <p:spPr>
          <a:xfrm>
            <a:off x="2834639" y="6356350"/>
            <a:ext cx="6251171" cy="365125"/>
          </a:xfrm>
        </p:spPr>
        <p:txBody>
          <a:bodyPr/>
          <a:lstStyle/>
          <a:p>
            <a:r>
              <a:rPr lang="de-DE" dirty="0"/>
              <a:t>https://www.nabu.de/umwelt-und-ressourcen/oekologisch-leben/balkon-und-garten/pflege/pflanzenschutz/nuetzlinge/index.html#tabelle</a:t>
            </a:r>
          </a:p>
          <a:p>
            <a:endParaRPr lang="de-DE" dirty="0"/>
          </a:p>
        </p:txBody>
      </p:sp>
      <p:sp>
        <p:nvSpPr>
          <p:cNvPr id="6" name="Foliennummernplatzhalter 5">
            <a:extLst>
              <a:ext uri="{FF2B5EF4-FFF2-40B4-BE49-F238E27FC236}">
                <a16:creationId xmlns:a16="http://schemas.microsoft.com/office/drawing/2014/main" id="{14C761CC-1A82-6774-BC14-1EA6FCC26733}"/>
              </a:ext>
            </a:extLst>
          </p:cNvPr>
          <p:cNvSpPr>
            <a:spLocks noGrp="1"/>
          </p:cNvSpPr>
          <p:nvPr>
            <p:ph type="sldNum" sz="quarter" idx="12"/>
          </p:nvPr>
        </p:nvSpPr>
        <p:spPr/>
        <p:txBody>
          <a:bodyPr/>
          <a:lstStyle/>
          <a:p>
            <a:r>
              <a:rPr lang="de-DE"/>
              <a:t>Folie &lt;#&gt; von xx</a:t>
            </a:r>
            <a:endParaRPr lang="de-DE" dirty="0"/>
          </a:p>
        </p:txBody>
      </p:sp>
    </p:spTree>
    <p:extLst>
      <p:ext uri="{BB962C8B-B14F-4D97-AF65-F5344CB8AC3E}">
        <p14:creationId xmlns:p14="http://schemas.microsoft.com/office/powerpoint/2010/main" val="347941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FA825E-9934-DB53-ABA2-56584074617F}"/>
              </a:ext>
            </a:extLst>
          </p:cNvPr>
          <p:cNvSpPr>
            <a:spLocks noGrp="1"/>
          </p:cNvSpPr>
          <p:nvPr>
            <p:ph type="title"/>
          </p:nvPr>
        </p:nvSpPr>
        <p:spPr>
          <a:xfrm>
            <a:off x="882580" y="2953130"/>
            <a:ext cx="10515600" cy="1370807"/>
          </a:xfrm>
        </p:spPr>
        <p:txBody>
          <a:bodyPr/>
          <a:lstStyle/>
          <a:p>
            <a:pPr algn="ctr"/>
            <a:r>
              <a:rPr lang="de-DE" sz="3600" b="1" i="1" dirty="0"/>
              <a:t>So kommt die Schlupfwespe in den Garten:</a:t>
            </a:r>
            <a:br>
              <a:rPr lang="de-DE" b="1" dirty="0"/>
            </a:br>
            <a:endParaRPr lang="de-DE" dirty="0"/>
          </a:p>
        </p:txBody>
      </p:sp>
      <p:sp>
        <p:nvSpPr>
          <p:cNvPr id="3" name="Inhaltsplatzhalter 2">
            <a:extLst>
              <a:ext uri="{FF2B5EF4-FFF2-40B4-BE49-F238E27FC236}">
                <a16:creationId xmlns:a16="http://schemas.microsoft.com/office/drawing/2014/main" id="{DCF42F14-660E-571A-C41D-0629C5500312}"/>
              </a:ext>
            </a:extLst>
          </p:cNvPr>
          <p:cNvSpPr>
            <a:spLocks noGrp="1"/>
          </p:cNvSpPr>
          <p:nvPr>
            <p:ph idx="1"/>
          </p:nvPr>
        </p:nvSpPr>
        <p:spPr>
          <a:xfrm>
            <a:off x="964276" y="3857105"/>
            <a:ext cx="10413808" cy="2499245"/>
          </a:xfrm>
        </p:spPr>
        <p:txBody>
          <a:bodyPr>
            <a:normAutofit fontScale="92500" lnSpcReduction="20000"/>
          </a:bodyPr>
          <a:lstStyle/>
          <a:p>
            <a:pPr marL="0" indent="0">
              <a:buNone/>
            </a:pPr>
            <a:r>
              <a:rPr lang="de-DE" dirty="0"/>
              <a:t>Schlupfwespen ernähren sich in ihrem erwachsenen Leben fast ausschließlich von Nektar. In den Garten lockt man sie also am besten mit einem reichhaltigen Blütenangebot. Besonders Doldenblütler wie Gelbe Schafgarbe oder Großer Engelwurz wirken auf Schlupfwespen attraktiv. Wer im Garten etwas Totholz liegen lässt, hilft der Schlupfwespe sehr, denn dieses nutzt sie als Unterschlupf. Auch lange Gräser gerne stehen lassen, denn in denen überwintern die befruchteten Weibchen teilweise.</a:t>
            </a:r>
          </a:p>
        </p:txBody>
      </p:sp>
      <p:sp>
        <p:nvSpPr>
          <p:cNvPr id="4" name="Datumsplatzhalter 3">
            <a:extLst>
              <a:ext uri="{FF2B5EF4-FFF2-40B4-BE49-F238E27FC236}">
                <a16:creationId xmlns:a16="http://schemas.microsoft.com/office/drawing/2014/main" id="{9C9F5B2D-A159-691F-6EAC-20E52DEE6B26}"/>
              </a:ext>
            </a:extLst>
          </p:cNvPr>
          <p:cNvSpPr>
            <a:spLocks noGrp="1"/>
          </p:cNvSpPr>
          <p:nvPr>
            <p:ph type="dt" sz="half" idx="10"/>
          </p:nvPr>
        </p:nvSpPr>
        <p:spPr/>
        <p:txBody>
          <a:bodyPr/>
          <a:lstStyle/>
          <a:p>
            <a:r>
              <a:rPr lang="de-DE" dirty="0"/>
              <a:t>10.07.2025</a:t>
            </a:r>
          </a:p>
        </p:txBody>
      </p:sp>
      <p:sp>
        <p:nvSpPr>
          <p:cNvPr id="6" name="Foliennummernplatzhalter 5">
            <a:extLst>
              <a:ext uri="{FF2B5EF4-FFF2-40B4-BE49-F238E27FC236}">
                <a16:creationId xmlns:a16="http://schemas.microsoft.com/office/drawing/2014/main" id="{9DFCDBD8-E297-4FBB-C180-32A073433B5E}"/>
              </a:ext>
            </a:extLst>
          </p:cNvPr>
          <p:cNvSpPr>
            <a:spLocks noGrp="1"/>
          </p:cNvSpPr>
          <p:nvPr>
            <p:ph type="sldNum" sz="quarter" idx="12"/>
          </p:nvPr>
        </p:nvSpPr>
        <p:spPr/>
        <p:txBody>
          <a:bodyPr/>
          <a:lstStyle/>
          <a:p>
            <a:r>
              <a:rPr lang="de-DE"/>
              <a:t>Folie &lt;#&gt; von xx</a:t>
            </a:r>
            <a:endParaRPr lang="de-DE" dirty="0"/>
          </a:p>
        </p:txBody>
      </p:sp>
      <p:pic>
        <p:nvPicPr>
          <p:cNvPr id="3074" name="Picture 2">
            <a:extLst>
              <a:ext uri="{FF2B5EF4-FFF2-40B4-BE49-F238E27FC236}">
                <a16:creationId xmlns:a16="http://schemas.microsoft.com/office/drawing/2014/main" id="{40CA5965-4710-CE0E-7058-396B9A1CE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216" y="1745222"/>
            <a:ext cx="1750980" cy="116474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47637A63-40B5-ADCE-8C23-9CA94705D3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2202" y="1745223"/>
            <a:ext cx="1750979" cy="1164748"/>
          </a:xfrm>
          <a:prstGeom prst="rect">
            <a:avLst/>
          </a:prstGeom>
          <a:noFill/>
          <a:extLst>
            <a:ext uri="{909E8E84-426E-40DD-AFC4-6F175D3DCCD1}">
              <a14:hiddenFill xmlns:a14="http://schemas.microsoft.com/office/drawing/2010/main">
                <a:solidFill>
                  <a:srgbClr val="FFFFFF"/>
                </a:solidFill>
              </a14:hiddenFill>
            </a:ext>
          </a:extLst>
        </p:spPr>
      </p:pic>
      <p:sp>
        <p:nvSpPr>
          <p:cNvPr id="7" name="Fußzeilenplatzhalter 4">
            <a:extLst>
              <a:ext uri="{FF2B5EF4-FFF2-40B4-BE49-F238E27FC236}">
                <a16:creationId xmlns:a16="http://schemas.microsoft.com/office/drawing/2014/main" id="{3D47E7BA-59AC-B7CC-4893-D9C64E549766}"/>
              </a:ext>
            </a:extLst>
          </p:cNvPr>
          <p:cNvSpPr>
            <a:spLocks noGrp="1"/>
          </p:cNvSpPr>
          <p:nvPr>
            <p:ph type="ftr" sz="quarter" idx="11"/>
          </p:nvPr>
        </p:nvSpPr>
        <p:spPr>
          <a:xfrm>
            <a:off x="2427315" y="6425738"/>
            <a:ext cx="6999317" cy="295737"/>
          </a:xfrm>
        </p:spPr>
        <p:txBody>
          <a:bodyPr/>
          <a:lstStyle/>
          <a:p>
            <a:r>
              <a:rPr lang="de-DE" dirty="0"/>
              <a:t>https://www.nabu.de/umwelt-und-ressourcen/oekologisch-leben/balkon-und-garten/pflege/pflanzenschutz/nuetzlinge/index.html#tabelle</a:t>
            </a:r>
          </a:p>
          <a:p>
            <a:endParaRPr lang="de-DE" dirty="0"/>
          </a:p>
        </p:txBody>
      </p:sp>
    </p:spTree>
    <p:extLst>
      <p:ext uri="{BB962C8B-B14F-4D97-AF65-F5344CB8AC3E}">
        <p14:creationId xmlns:p14="http://schemas.microsoft.com/office/powerpoint/2010/main" val="162728909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 id="{E97A3AAA-E319-4E9D-8BF3-9E9E43AAB34B}" vid="{488BF8F1-6D27-48CD-92D0-7908E918094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Workshop (4)</Template>
  <TotalTime>0</TotalTime>
  <Words>1604</Words>
  <Application>Microsoft Office PowerPoint</Application>
  <PresentationFormat>Breitbild</PresentationFormat>
  <Paragraphs>88</Paragraphs>
  <Slides>14</Slides>
  <Notes>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Aptos</vt:lpstr>
      <vt:lpstr>Aptos Display</vt:lpstr>
      <vt:lpstr>Arial</vt:lpstr>
      <vt:lpstr>inherit</vt:lpstr>
      <vt:lpstr>Source Sans Pro</vt:lpstr>
      <vt:lpstr>Office</vt:lpstr>
      <vt:lpstr> </vt:lpstr>
      <vt:lpstr>Nützlinge im Garten </vt:lpstr>
      <vt:lpstr>Übersicht über Gartenhelden </vt:lpstr>
      <vt:lpstr>Fünf Gartenhelden unter die Lupe genommen: </vt:lpstr>
      <vt:lpstr>So kommt die Florfliege in den Garten: </vt:lpstr>
      <vt:lpstr>2. Marienkäfer: Appetit auf Blattläuse und Mehltau </vt:lpstr>
      <vt:lpstr> </vt:lpstr>
      <vt:lpstr>3. Schlupfwespen: Spezialisten für alle Fälle </vt:lpstr>
      <vt:lpstr>So kommt die Schlupfwespe in den Garten: </vt:lpstr>
      <vt:lpstr>4. Laufkäfer: Gartenpolizei auf Nachtstreife </vt:lpstr>
      <vt:lpstr>So kommt der Laufkäfer in den Garten: </vt:lpstr>
      <vt:lpstr>5. Hummeln: Helfer für eine gute Ernte </vt:lpstr>
      <vt:lpstr>So kommt die Hummel in den Garten: </vt:lpstr>
      <vt:lpstr>Danke für eure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Natascha Tomlik</dc:creator>
  <cp:lastModifiedBy>Norbert Terzenbach</cp:lastModifiedBy>
  <cp:revision>5</cp:revision>
  <cp:lastPrinted>2025-07-19T09:53:11Z</cp:lastPrinted>
  <dcterms:created xsi:type="dcterms:W3CDTF">2025-05-09T05:10:10Z</dcterms:created>
  <dcterms:modified xsi:type="dcterms:W3CDTF">2025-09-08T09:42:53Z</dcterms:modified>
</cp:coreProperties>
</file>