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61" r:id="rId3"/>
    <p:sldId id="262" r:id="rId4"/>
    <p:sldId id="258" r:id="rId5"/>
    <p:sldId id="259" r:id="rId6"/>
    <p:sldId id="260" r:id="rId7"/>
    <p:sldId id="263" r:id="rId8"/>
    <p:sldId id="269" r:id="rId9"/>
    <p:sldId id="264" r:id="rId10"/>
    <p:sldId id="265" r:id="rId11"/>
    <p:sldId id="266" r:id="rId12"/>
    <p:sldId id="267" r:id="rId13"/>
    <p:sldId id="268" r:id="rId14"/>
    <p:sldId id="270"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Animation="0"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5" autoAdjust="0"/>
    <p:restoredTop sz="94673" autoAdjust="0"/>
  </p:normalViewPr>
  <p:slideViewPr>
    <p:cSldViewPr snapToGrid="0">
      <p:cViewPr varScale="1">
        <p:scale>
          <a:sx n="97" d="100"/>
          <a:sy n="97" d="100"/>
        </p:scale>
        <p:origin x="1110" y="25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rbert Terzenbach" userId="cffaa76706fefb08" providerId="LiveId" clId="{A9494716-263B-4A38-B89B-721F7E581A1C}"/>
    <pc:docChg chg="custSel modSld modShowInfo">
      <pc:chgData name="Norbert Terzenbach" userId="cffaa76706fefb08" providerId="LiveId" clId="{A9494716-263B-4A38-B89B-721F7E581A1C}" dt="2025-07-04T14:04:37.593" v="4" actId="2744"/>
      <pc:docMkLst>
        <pc:docMk/>
      </pc:docMkLst>
      <pc:sldChg chg="modSp mod">
        <pc:chgData name="Norbert Terzenbach" userId="cffaa76706fefb08" providerId="LiveId" clId="{A9494716-263B-4A38-B89B-721F7E581A1C}" dt="2025-07-04T13:59:27.331" v="1" actId="313"/>
        <pc:sldMkLst>
          <pc:docMk/>
          <pc:sldMk cId="823712722" sldId="262"/>
        </pc:sldMkLst>
        <pc:spChg chg="mod">
          <ac:chgData name="Norbert Terzenbach" userId="cffaa76706fefb08" providerId="LiveId" clId="{A9494716-263B-4A38-B89B-721F7E581A1C}" dt="2025-07-04T13:59:27.331" v="1" actId="313"/>
          <ac:spMkLst>
            <pc:docMk/>
            <pc:sldMk cId="823712722" sldId="262"/>
            <ac:spMk id="3" creationId="{E4C20B95-A9BA-29F4-B0C5-8DB08DC3E00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84048-9DE8-4972-8EBF-0B7778F4F569}" type="datetimeFigureOut">
              <a:rPr lang="de-DE" smtClean="0"/>
              <a:t>04.07.2025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238146-48C3-4C7B-BC14-70435DEB6402}" type="slidenum">
              <a:rPr lang="de-DE" smtClean="0"/>
              <a:t>‹Nr.›</a:t>
            </a:fld>
            <a:endParaRPr lang="de-DE"/>
          </a:p>
        </p:txBody>
      </p:sp>
    </p:spTree>
    <p:extLst>
      <p:ext uri="{BB962C8B-B14F-4D97-AF65-F5344CB8AC3E}">
        <p14:creationId xmlns:p14="http://schemas.microsoft.com/office/powerpoint/2010/main" val="4253682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B238146-48C3-4C7B-BC14-70435DEB6402}" type="slidenum">
              <a:rPr lang="de-DE" smtClean="0"/>
              <a:t>6</a:t>
            </a:fld>
            <a:endParaRPr lang="de-DE"/>
          </a:p>
        </p:txBody>
      </p:sp>
    </p:spTree>
    <p:extLst>
      <p:ext uri="{BB962C8B-B14F-4D97-AF65-F5344CB8AC3E}">
        <p14:creationId xmlns:p14="http://schemas.microsoft.com/office/powerpoint/2010/main" val="683900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B238146-48C3-4C7B-BC14-70435DEB6402}" type="slidenum">
              <a:rPr lang="de-DE" smtClean="0"/>
              <a:t>8</a:t>
            </a:fld>
            <a:endParaRPr lang="de-DE"/>
          </a:p>
        </p:txBody>
      </p:sp>
    </p:spTree>
    <p:extLst>
      <p:ext uri="{BB962C8B-B14F-4D97-AF65-F5344CB8AC3E}">
        <p14:creationId xmlns:p14="http://schemas.microsoft.com/office/powerpoint/2010/main" val="2152436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D8A7E-F21C-D831-8D01-F71695B050D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3FCFACA-C544-B599-79F1-BDE9424CC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FB2E193-9B6A-2986-DC6F-63FCBB3F24A0}"/>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7AE71099-84CC-2B80-2C28-E932A587B3B1}"/>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08D4F3E4-A1EC-69AF-5C66-FE64C68DE30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62958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59486-DACF-A411-1274-3A6489C1A15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470094B-08CE-F05F-A01B-7DDE0AE9545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EE1D290-91EF-CEB5-6D37-949EAC09229E}"/>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C7887AED-97AA-4D25-1FE8-1A36DCABE952}"/>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CA14773D-DE36-2871-68C9-62C359DCB515}"/>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57135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C128937-1799-9B25-F273-B6D7A6EBB45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800E650-9ECF-9D75-3B35-BF37C85DD0E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1EC14F0-37BD-7076-DF2C-CBC3C95AB87E}"/>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D5BC61FC-7373-C18C-2009-7601B390ACE9}"/>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788BEB78-880A-2A4B-A6D6-C3214CEBE35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51173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75C9C2-FDAF-DE5F-B9BF-FC65056E7ED1}"/>
              </a:ext>
            </a:extLst>
          </p:cNvPr>
          <p:cNvSpPr>
            <a:spLocks noGrp="1"/>
          </p:cNvSpPr>
          <p:nvPr>
            <p:ph type="title"/>
          </p:nvPr>
        </p:nvSpPr>
        <p:spPr>
          <a:xfrm>
            <a:off x="838200" y="365125"/>
            <a:ext cx="10515600" cy="1370807"/>
          </a:xfrm>
        </p:spPr>
        <p:txBody>
          <a:bodyPr/>
          <a:lstStyle>
            <a:lvl1pPr>
              <a:defRPr/>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F7408790-F39E-3C03-571D-8C7681D6E71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33BED37-3CF0-410B-9EB4-9C3DAC6D7907}"/>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ACCA7DB8-8622-00AB-94B3-0115FBCF9631}"/>
              </a:ext>
            </a:extLst>
          </p:cNvPr>
          <p:cNvSpPr>
            <a:spLocks noGrp="1"/>
          </p:cNvSpPr>
          <p:nvPr>
            <p:ph type="ftr" sz="quarter" idx="11"/>
          </p:nvPr>
        </p:nvSpPr>
        <p:spPr/>
        <p:txBody>
          <a:bodyPr/>
          <a:lstStyle>
            <a:lvl1pPr>
              <a:defRPr/>
            </a:lvl1pPr>
          </a:lstStyle>
          <a:p>
            <a:r>
              <a:rPr lang="de-DE" dirty="0"/>
              <a:t>Autorin Natascha Tomlik</a:t>
            </a:r>
          </a:p>
        </p:txBody>
      </p:sp>
      <p:sp>
        <p:nvSpPr>
          <p:cNvPr id="6" name="Foliennummernplatzhalter 5">
            <a:extLst>
              <a:ext uri="{FF2B5EF4-FFF2-40B4-BE49-F238E27FC236}">
                <a16:creationId xmlns:a16="http://schemas.microsoft.com/office/drawing/2014/main" id="{A3453ECD-A8C1-9FB6-E05C-E17C720BF4CE}"/>
              </a:ext>
            </a:extLst>
          </p:cNvPr>
          <p:cNvSpPr>
            <a:spLocks noGrp="1"/>
          </p:cNvSpPr>
          <p:nvPr>
            <p:ph type="sldNum" sz="quarter" idx="12"/>
          </p:nvPr>
        </p:nvSpPr>
        <p:spPr/>
        <p:txBody>
          <a:bodyPr/>
          <a:lstStyle/>
          <a:p>
            <a:r>
              <a:rPr lang="de-DE" dirty="0"/>
              <a:t>Folie &lt;#&gt; von xx</a:t>
            </a:r>
          </a:p>
        </p:txBody>
      </p:sp>
      <p:pic>
        <p:nvPicPr>
          <p:cNvPr id="10" name="Grafik 9" descr="Ein Bild, das Blume, Himmel, Panorama, draußen enthält.&#10;&#10;KI-generierte Inhalte können fehlerhaft sein.">
            <a:extLst>
              <a:ext uri="{FF2B5EF4-FFF2-40B4-BE49-F238E27FC236}">
                <a16:creationId xmlns:a16="http://schemas.microsoft.com/office/drawing/2014/main" id="{9A9C80ED-47D0-AF81-934C-749993BF04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9342" y="365124"/>
            <a:ext cx="7820630" cy="1370807"/>
          </a:xfrm>
          <a:prstGeom prst="rect">
            <a:avLst/>
          </a:prstGeom>
        </p:spPr>
      </p:pic>
    </p:spTree>
    <p:extLst>
      <p:ext uri="{BB962C8B-B14F-4D97-AF65-F5344CB8AC3E}">
        <p14:creationId xmlns:p14="http://schemas.microsoft.com/office/powerpoint/2010/main" val="299044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E9290-90D6-3775-AB74-CC9AE88CE9F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4E2515F-5229-6168-F422-80D9E05F6A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51E639B4-BDFE-1A1C-7E5D-472FB6F7F87D}"/>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0A4404C8-770F-3EAA-F7EC-CBCB53319865}"/>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D3EADEF9-B0C1-A5D9-9191-9988D42612B8}"/>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27200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D1191-840F-0739-A9E0-36BAF9F42DE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5BD192C-561F-F396-628C-F368DBC40A1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E18D7B3-B34B-EF1E-FC50-23F0100FA5E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BBB2C15-E8CF-8AB7-9801-84CDCC740CBE}"/>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CA28FA6C-2CE7-835C-CFBA-259BC06ABA00}"/>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9352F893-0414-658A-28DC-C371F1450C5B}"/>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844271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5481BC-5F00-F9A0-79A7-9181CF3E063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75E71D4-045C-53E8-F7AF-A55F7D7E89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1B91313-81DB-3D21-BD26-87F1EDC396C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2C66C2F-B25A-E5CD-1483-6B9C98301A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666457F-423E-C09A-E731-AE8D0EBBFD3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F3EF2C5-F510-34A6-F4EB-1E073F2BB54B}"/>
              </a:ext>
            </a:extLst>
          </p:cNvPr>
          <p:cNvSpPr>
            <a:spLocks noGrp="1"/>
          </p:cNvSpPr>
          <p:nvPr>
            <p:ph type="dt" sz="half" idx="10"/>
          </p:nvPr>
        </p:nvSpPr>
        <p:spPr/>
        <p:txBody>
          <a:bodyPr/>
          <a:lstStyle/>
          <a:p>
            <a:r>
              <a:rPr lang="de-DE"/>
              <a:t>28.04.2025</a:t>
            </a:r>
          </a:p>
        </p:txBody>
      </p:sp>
      <p:sp>
        <p:nvSpPr>
          <p:cNvPr id="8" name="Fußzeilenplatzhalter 7">
            <a:extLst>
              <a:ext uri="{FF2B5EF4-FFF2-40B4-BE49-F238E27FC236}">
                <a16:creationId xmlns:a16="http://schemas.microsoft.com/office/drawing/2014/main" id="{5A61F935-590E-BD2F-3C97-DC2495EC1808}"/>
              </a:ext>
            </a:extLst>
          </p:cNvPr>
          <p:cNvSpPr>
            <a:spLocks noGrp="1"/>
          </p:cNvSpPr>
          <p:nvPr>
            <p:ph type="ftr" sz="quarter" idx="11"/>
          </p:nvPr>
        </p:nvSpPr>
        <p:spPr/>
        <p:txBody>
          <a:bodyPr/>
          <a:lstStyle/>
          <a:p>
            <a:r>
              <a:rPr lang="de-DE"/>
              <a:t>Autorin Natascha Tomlik</a:t>
            </a:r>
          </a:p>
        </p:txBody>
      </p:sp>
      <p:sp>
        <p:nvSpPr>
          <p:cNvPr id="9" name="Foliennummernplatzhalter 8">
            <a:extLst>
              <a:ext uri="{FF2B5EF4-FFF2-40B4-BE49-F238E27FC236}">
                <a16:creationId xmlns:a16="http://schemas.microsoft.com/office/drawing/2014/main" id="{794F5636-6DBC-58A4-3224-A46CFAEBA11E}"/>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422194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B286D-D670-BF29-42A7-C80E9390C2B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3D5674D-34E4-F494-1BBE-59284B2C97D5}"/>
              </a:ext>
            </a:extLst>
          </p:cNvPr>
          <p:cNvSpPr>
            <a:spLocks noGrp="1"/>
          </p:cNvSpPr>
          <p:nvPr>
            <p:ph type="dt" sz="half" idx="10"/>
          </p:nvPr>
        </p:nvSpPr>
        <p:spPr/>
        <p:txBody>
          <a:bodyPr/>
          <a:lstStyle/>
          <a:p>
            <a:r>
              <a:rPr lang="de-DE"/>
              <a:t>28.04.2025</a:t>
            </a:r>
          </a:p>
        </p:txBody>
      </p:sp>
      <p:sp>
        <p:nvSpPr>
          <p:cNvPr id="4" name="Fußzeilenplatzhalter 3">
            <a:extLst>
              <a:ext uri="{FF2B5EF4-FFF2-40B4-BE49-F238E27FC236}">
                <a16:creationId xmlns:a16="http://schemas.microsoft.com/office/drawing/2014/main" id="{2FCE625B-BB18-0E79-2DDE-67F753534672}"/>
              </a:ext>
            </a:extLst>
          </p:cNvPr>
          <p:cNvSpPr>
            <a:spLocks noGrp="1"/>
          </p:cNvSpPr>
          <p:nvPr>
            <p:ph type="ftr" sz="quarter" idx="11"/>
          </p:nvPr>
        </p:nvSpPr>
        <p:spPr/>
        <p:txBody>
          <a:bodyPr/>
          <a:lstStyle/>
          <a:p>
            <a:r>
              <a:rPr lang="de-DE"/>
              <a:t>Autorin Natascha Tomlik</a:t>
            </a:r>
          </a:p>
        </p:txBody>
      </p:sp>
      <p:sp>
        <p:nvSpPr>
          <p:cNvPr id="5" name="Foliennummernplatzhalter 4">
            <a:extLst>
              <a:ext uri="{FF2B5EF4-FFF2-40B4-BE49-F238E27FC236}">
                <a16:creationId xmlns:a16="http://schemas.microsoft.com/office/drawing/2014/main" id="{3E900796-E384-AF5A-8F25-E6E678369489}"/>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98314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B2C62AA-E670-96F1-F778-DDEF8D3BCFC6}"/>
              </a:ext>
            </a:extLst>
          </p:cNvPr>
          <p:cNvSpPr>
            <a:spLocks noGrp="1"/>
          </p:cNvSpPr>
          <p:nvPr>
            <p:ph type="dt" sz="half" idx="10"/>
          </p:nvPr>
        </p:nvSpPr>
        <p:spPr/>
        <p:txBody>
          <a:bodyPr/>
          <a:lstStyle/>
          <a:p>
            <a:r>
              <a:rPr lang="de-DE"/>
              <a:t>28.04.2025</a:t>
            </a:r>
          </a:p>
        </p:txBody>
      </p:sp>
      <p:sp>
        <p:nvSpPr>
          <p:cNvPr id="3" name="Fußzeilenplatzhalter 2">
            <a:extLst>
              <a:ext uri="{FF2B5EF4-FFF2-40B4-BE49-F238E27FC236}">
                <a16:creationId xmlns:a16="http://schemas.microsoft.com/office/drawing/2014/main" id="{27C7A14D-CC0C-944E-75B8-3DC4AAA25085}"/>
              </a:ext>
            </a:extLst>
          </p:cNvPr>
          <p:cNvSpPr>
            <a:spLocks noGrp="1"/>
          </p:cNvSpPr>
          <p:nvPr>
            <p:ph type="ftr" sz="quarter" idx="11"/>
          </p:nvPr>
        </p:nvSpPr>
        <p:spPr/>
        <p:txBody>
          <a:bodyPr/>
          <a:lstStyle/>
          <a:p>
            <a:r>
              <a:rPr lang="de-DE"/>
              <a:t>Autorin Natascha Tomlik</a:t>
            </a:r>
          </a:p>
        </p:txBody>
      </p:sp>
      <p:sp>
        <p:nvSpPr>
          <p:cNvPr id="4" name="Foliennummernplatzhalter 3">
            <a:extLst>
              <a:ext uri="{FF2B5EF4-FFF2-40B4-BE49-F238E27FC236}">
                <a16:creationId xmlns:a16="http://schemas.microsoft.com/office/drawing/2014/main" id="{678E72CD-4493-D92C-C144-AAC6B1B7B5D4}"/>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19169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6B3EC-E125-C65C-6FBB-9AE7DDB13F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076C877-A4FD-535A-EC53-F1B43CCEF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DBF584D-8EB0-B28A-2484-5BA1BBC69A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A0C0D7D-78D4-0782-328C-BE97CB8E849A}"/>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FECFFAEA-E75B-15E5-90C5-6C064BF631A3}"/>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6DF044E1-6713-0A0D-8EE8-357F1ADD60FF}"/>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72940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AFBD60-5021-2B19-63A5-4B856317D2C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1BB20537-A9A9-8C24-0D3A-8FC6D25ED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DEF61B9C-19BE-1386-9EA8-7759A4CBA5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C1B6EC8-9C04-881E-28B5-082B059F75E9}"/>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F304A8DF-AE7E-A87B-8702-876F7753F359}"/>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C3FB3C99-3273-DD26-50F3-E1DE3BA218D7}"/>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191356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6643797-D6DC-BAB8-168E-F758D3899F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CC12380-5FCF-8E9A-F368-388BCBCC1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EF8B5E6-7CD0-F846-3FB8-C09ACB753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de-DE"/>
              <a:t>28.04.2025</a:t>
            </a:r>
          </a:p>
        </p:txBody>
      </p:sp>
      <p:sp>
        <p:nvSpPr>
          <p:cNvPr id="5" name="Fußzeilenplatzhalter 4">
            <a:extLst>
              <a:ext uri="{FF2B5EF4-FFF2-40B4-BE49-F238E27FC236}">
                <a16:creationId xmlns:a16="http://schemas.microsoft.com/office/drawing/2014/main" id="{AB60F275-1075-678A-018D-C1EA84F72B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de-DE"/>
              <a:t>Autorin Natascha Tomlik</a:t>
            </a:r>
          </a:p>
        </p:txBody>
      </p:sp>
      <p:sp>
        <p:nvSpPr>
          <p:cNvPr id="6" name="Foliennummernplatzhalter 5">
            <a:extLst>
              <a:ext uri="{FF2B5EF4-FFF2-40B4-BE49-F238E27FC236}">
                <a16:creationId xmlns:a16="http://schemas.microsoft.com/office/drawing/2014/main" id="{4D9E5DA3-2583-3EC0-5620-F36B11250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91A60F-8305-4059-8C10-26F448404719}" type="slidenum">
              <a:rPr lang="de-DE" smtClean="0"/>
              <a:t>‹Nr.›</a:t>
            </a:fld>
            <a:endParaRPr lang="de-DE"/>
          </a:p>
        </p:txBody>
      </p:sp>
    </p:spTree>
    <p:extLst>
      <p:ext uri="{BB962C8B-B14F-4D97-AF65-F5344CB8AC3E}">
        <p14:creationId xmlns:p14="http://schemas.microsoft.com/office/powerpoint/2010/main" val="270729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3A689D-229C-7736-09D1-9CC314BF2B88}"/>
              </a:ext>
            </a:extLst>
          </p:cNvPr>
          <p:cNvSpPr>
            <a:spLocks noGrp="1"/>
          </p:cNvSpPr>
          <p:nvPr>
            <p:ph type="title"/>
          </p:nvPr>
        </p:nvSpPr>
        <p:spPr/>
        <p:txBody>
          <a:bodyPr>
            <a:normAutofit/>
          </a:bodyPr>
          <a:lstStyle/>
          <a:p>
            <a:r>
              <a:rPr lang="de-DE" dirty="0"/>
              <a:t> </a:t>
            </a:r>
          </a:p>
        </p:txBody>
      </p:sp>
      <p:sp>
        <p:nvSpPr>
          <p:cNvPr id="3" name="Inhaltsplatzhalter 2">
            <a:extLst>
              <a:ext uri="{FF2B5EF4-FFF2-40B4-BE49-F238E27FC236}">
                <a16:creationId xmlns:a16="http://schemas.microsoft.com/office/drawing/2014/main" id="{C7B1F414-5034-84B7-B048-04A8779DD637}"/>
              </a:ext>
            </a:extLst>
          </p:cNvPr>
          <p:cNvSpPr>
            <a:spLocks noGrp="1"/>
          </p:cNvSpPr>
          <p:nvPr>
            <p:ph idx="1"/>
          </p:nvPr>
        </p:nvSpPr>
        <p:spPr>
          <a:xfrm>
            <a:off x="449397" y="1522907"/>
            <a:ext cx="10547228" cy="7149435"/>
          </a:xfrm>
        </p:spPr>
        <p:txBody>
          <a:bodyPr/>
          <a:lstStyle/>
          <a:p>
            <a:pPr marL="0" indent="0" algn="ctr">
              <a:buNone/>
            </a:pPr>
            <a:endParaRPr lang="de-DE" sz="3600" b="1" i="1" dirty="0"/>
          </a:p>
          <a:p>
            <a:pPr marL="0" indent="0" algn="ctr">
              <a:buNone/>
            </a:pPr>
            <a:r>
              <a:rPr lang="de-DE" sz="3600" b="1" i="1" dirty="0"/>
              <a:t>Garten (fast)ohne gießen</a:t>
            </a:r>
          </a:p>
          <a:p>
            <a:pPr marL="0" indent="0" algn="ctr">
              <a:buNone/>
            </a:pPr>
            <a:r>
              <a:rPr lang="de-DE" sz="3600" i="1" dirty="0"/>
              <a:t>  </a:t>
            </a:r>
          </a:p>
          <a:p>
            <a:endParaRPr lang="de-DE" dirty="0"/>
          </a:p>
        </p:txBody>
      </p:sp>
      <p:sp>
        <p:nvSpPr>
          <p:cNvPr id="4" name="Datumsplatzhalter 3">
            <a:extLst>
              <a:ext uri="{FF2B5EF4-FFF2-40B4-BE49-F238E27FC236}">
                <a16:creationId xmlns:a16="http://schemas.microsoft.com/office/drawing/2014/main" id="{C1A5D185-0667-BC12-9140-24D3C2C941B2}"/>
              </a:ext>
            </a:extLst>
          </p:cNvPr>
          <p:cNvSpPr>
            <a:spLocks noGrp="1"/>
          </p:cNvSpPr>
          <p:nvPr>
            <p:ph type="dt" sz="half" idx="10"/>
          </p:nvPr>
        </p:nvSpPr>
        <p:spPr/>
        <p:txBody>
          <a:bodyPr/>
          <a:lstStyle/>
          <a:p>
            <a:r>
              <a:rPr lang="de-DE" dirty="0"/>
              <a:t>© KGV Sorgenfrei    10.06.2025</a:t>
            </a:r>
          </a:p>
        </p:txBody>
      </p:sp>
      <p:sp>
        <p:nvSpPr>
          <p:cNvPr id="5" name="Fußzeilenplatzhalter 4">
            <a:extLst>
              <a:ext uri="{FF2B5EF4-FFF2-40B4-BE49-F238E27FC236}">
                <a16:creationId xmlns:a16="http://schemas.microsoft.com/office/drawing/2014/main" id="{93B063BC-AFFE-31A9-FEF3-F373BC6F429A}"/>
              </a:ext>
            </a:extLst>
          </p:cNvPr>
          <p:cNvSpPr>
            <a:spLocks noGrp="1"/>
          </p:cNvSpPr>
          <p:nvPr>
            <p:ph type="ftr" sz="quarter" idx="11"/>
          </p:nvPr>
        </p:nvSpPr>
        <p:spPr/>
        <p:txBody>
          <a:bodyPr/>
          <a:lstStyle/>
          <a:p>
            <a:r>
              <a:rPr lang="de-DE" dirty="0"/>
              <a:t>Referentin Natascha Tomlik</a:t>
            </a:r>
          </a:p>
        </p:txBody>
      </p:sp>
      <p:sp>
        <p:nvSpPr>
          <p:cNvPr id="6" name="Foliennummernplatzhalter 5">
            <a:extLst>
              <a:ext uri="{FF2B5EF4-FFF2-40B4-BE49-F238E27FC236}">
                <a16:creationId xmlns:a16="http://schemas.microsoft.com/office/drawing/2014/main" id="{C0B48EA0-6C5D-6350-0494-50A7496BE482}"/>
              </a:ext>
            </a:extLst>
          </p:cNvPr>
          <p:cNvSpPr>
            <a:spLocks noGrp="1"/>
          </p:cNvSpPr>
          <p:nvPr>
            <p:ph type="sldNum" sz="quarter" idx="12"/>
          </p:nvPr>
        </p:nvSpPr>
        <p:spPr/>
        <p:txBody>
          <a:bodyPr/>
          <a:lstStyle/>
          <a:p>
            <a:pPr algn="ctr"/>
            <a:r>
              <a:rPr lang="de-DE" dirty="0"/>
              <a:t>Folie &lt;1&gt; von 14</a:t>
            </a:r>
          </a:p>
        </p:txBody>
      </p:sp>
      <p:pic>
        <p:nvPicPr>
          <p:cNvPr id="1026" name="Picture 2" descr="Vielfältiges Stauden-Sortiment für Ihren Garten - staudenmix.de">
            <a:extLst>
              <a:ext uri="{FF2B5EF4-FFF2-40B4-BE49-F238E27FC236}">
                <a16:creationId xmlns:a16="http://schemas.microsoft.com/office/drawing/2014/main" id="{844A93E5-F965-70F1-CF0C-720E0F7F0F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8325" y="2773345"/>
            <a:ext cx="3979148" cy="3456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095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DB6FDF-4910-BC56-4EDC-4D9E8D188817}"/>
              </a:ext>
            </a:extLst>
          </p:cNvPr>
          <p:cNvSpPr>
            <a:spLocks noGrp="1"/>
          </p:cNvSpPr>
          <p:nvPr>
            <p:ph type="title"/>
          </p:nvPr>
        </p:nvSpPr>
        <p:spPr>
          <a:xfrm>
            <a:off x="828501" y="1824456"/>
            <a:ext cx="10515600" cy="1370807"/>
          </a:xfrm>
        </p:spPr>
        <p:txBody>
          <a:bodyPr>
            <a:normAutofit/>
          </a:bodyPr>
          <a:lstStyle/>
          <a:p>
            <a:pPr algn="ctr"/>
            <a:r>
              <a:rPr lang="de-DE" sz="3600" b="1" i="1" dirty="0"/>
              <a:t>Neue Räume schaffen</a:t>
            </a:r>
          </a:p>
        </p:txBody>
      </p:sp>
      <p:sp>
        <p:nvSpPr>
          <p:cNvPr id="3" name="Inhaltsplatzhalter 2">
            <a:extLst>
              <a:ext uri="{FF2B5EF4-FFF2-40B4-BE49-F238E27FC236}">
                <a16:creationId xmlns:a16="http://schemas.microsoft.com/office/drawing/2014/main" id="{6A0082BE-3B5C-DD3B-FA95-35171CC56E3F}"/>
              </a:ext>
            </a:extLst>
          </p:cNvPr>
          <p:cNvSpPr>
            <a:spLocks noGrp="1"/>
          </p:cNvSpPr>
          <p:nvPr>
            <p:ph idx="1"/>
          </p:nvPr>
        </p:nvSpPr>
        <p:spPr>
          <a:xfrm>
            <a:off x="665018" y="3025834"/>
            <a:ext cx="10728959" cy="3250276"/>
          </a:xfrm>
        </p:spPr>
        <p:txBody>
          <a:bodyPr>
            <a:normAutofit/>
          </a:bodyPr>
          <a:lstStyle/>
          <a:p>
            <a:pPr marL="0" indent="0">
              <a:buNone/>
            </a:pPr>
            <a:r>
              <a:rPr lang="de-DE" sz="2200" dirty="0">
                <a:latin typeface="+mj-lt"/>
              </a:rPr>
              <a:t>Schattierungen im Garten schützen Obst- und Gemüsepflanzen nicht nur vor Sonnenbrand, sie tragen auch effektiv zu einer Verringerung der Verdunstung bei. An einem Holzgerüst lässt sich </a:t>
            </a:r>
            <a:r>
              <a:rPr lang="de-DE" sz="2200" dirty="0" err="1">
                <a:latin typeface="+mj-lt"/>
              </a:rPr>
              <a:t>Schattiergewebe</a:t>
            </a:r>
            <a:r>
              <a:rPr lang="de-DE" sz="2200" dirty="0">
                <a:latin typeface="+mj-lt"/>
              </a:rPr>
              <a:t> relativ einfach anbringen, oder man berankt das Gerüst – vor allem an der Südseite – mit Schatten spendenden Kletterpflanzen</a:t>
            </a:r>
          </a:p>
          <a:p>
            <a:pPr marL="0" indent="0">
              <a:buNone/>
            </a:pPr>
            <a:r>
              <a:rPr lang="de-DE" sz="2200" dirty="0">
                <a:latin typeface="+mj-lt"/>
              </a:rPr>
              <a:t>Kletternde Gemüsepflanzen wie Stangenbohnen oder kletterndes Obst wie Mini Kiwi oder Wein liefern dann sogar zusätzliche Erträge. Auch hochwachsende Wildtomaten sind als Schattenspender geeignet. Unter der Schattierung entstehen neue Räume mit einem pflanzenfreundlichen Kleinklima, wo empfindlichere Pflanzen vor zu viel Sonne oder Wind geschützt wachsen können.</a:t>
            </a:r>
          </a:p>
        </p:txBody>
      </p:sp>
      <p:sp>
        <p:nvSpPr>
          <p:cNvPr id="4" name="Datumsplatzhalter 3">
            <a:extLst>
              <a:ext uri="{FF2B5EF4-FFF2-40B4-BE49-F238E27FC236}">
                <a16:creationId xmlns:a16="http://schemas.microsoft.com/office/drawing/2014/main" id="{E69BA45F-E6C3-F511-6D28-BDB5BFD5DEF4}"/>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776436AA-4517-21FB-23E0-E738A5EF39A3}"/>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D8FEAA2F-9B17-C652-FC9F-B45CB523691F}"/>
              </a:ext>
            </a:extLst>
          </p:cNvPr>
          <p:cNvSpPr>
            <a:spLocks noGrp="1"/>
          </p:cNvSpPr>
          <p:nvPr>
            <p:ph type="sldNum" sz="quarter" idx="12"/>
          </p:nvPr>
        </p:nvSpPr>
        <p:spPr/>
        <p:txBody>
          <a:bodyPr/>
          <a:lstStyle/>
          <a:p>
            <a:r>
              <a:rPr lang="de-DE" dirty="0"/>
              <a:t>Folie 10&gt; von 14</a:t>
            </a:r>
          </a:p>
        </p:txBody>
      </p:sp>
    </p:spTree>
    <p:extLst>
      <p:ext uri="{BB962C8B-B14F-4D97-AF65-F5344CB8AC3E}">
        <p14:creationId xmlns:p14="http://schemas.microsoft.com/office/powerpoint/2010/main" val="3434324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C68D21-6D97-C4B1-FC71-7C0B7E8135E2}"/>
              </a:ext>
            </a:extLst>
          </p:cNvPr>
          <p:cNvSpPr>
            <a:spLocks noGrp="1"/>
          </p:cNvSpPr>
          <p:nvPr>
            <p:ph type="title"/>
          </p:nvPr>
        </p:nvSpPr>
        <p:spPr>
          <a:xfrm>
            <a:off x="738448" y="1728412"/>
            <a:ext cx="10515600" cy="1370807"/>
          </a:xfrm>
        </p:spPr>
        <p:txBody>
          <a:bodyPr>
            <a:normAutofit/>
          </a:bodyPr>
          <a:lstStyle/>
          <a:p>
            <a:pPr algn="ctr"/>
            <a:r>
              <a:rPr lang="de-DE" sz="3600" b="1" i="1" dirty="0"/>
              <a:t>Natürlich abgebremst</a:t>
            </a:r>
          </a:p>
        </p:txBody>
      </p:sp>
      <p:sp>
        <p:nvSpPr>
          <p:cNvPr id="3" name="Inhaltsplatzhalter 2">
            <a:extLst>
              <a:ext uri="{FF2B5EF4-FFF2-40B4-BE49-F238E27FC236}">
                <a16:creationId xmlns:a16="http://schemas.microsoft.com/office/drawing/2014/main" id="{A9CC6E23-B997-D4BA-8A6E-49416AE7400D}"/>
              </a:ext>
            </a:extLst>
          </p:cNvPr>
          <p:cNvSpPr>
            <a:spLocks noGrp="1"/>
          </p:cNvSpPr>
          <p:nvPr>
            <p:ph idx="1"/>
          </p:nvPr>
        </p:nvSpPr>
        <p:spPr>
          <a:xfrm>
            <a:off x="738448" y="3227590"/>
            <a:ext cx="10515600" cy="3128760"/>
          </a:xfrm>
        </p:spPr>
        <p:txBody>
          <a:bodyPr>
            <a:normAutofit/>
          </a:bodyPr>
          <a:lstStyle/>
          <a:p>
            <a:pPr marL="0" indent="0">
              <a:buNone/>
            </a:pPr>
            <a:r>
              <a:rPr lang="de-DE" sz="2200" dirty="0">
                <a:latin typeface="+mj-lt"/>
              </a:rPr>
              <a:t>Vor allem in windigen Lagen trocknet die Erde besonders schnell aus. Um diese stetige Verdunstung zu reduzieren, sollte man Windschneisen im Garten möglichst vermeiden und robuste Pflanzen, etwa Schneeball, Wildrosen oder Pfaffenhütchen auswählen, durch die der Wind abgebremst wird. </a:t>
            </a:r>
          </a:p>
          <a:p>
            <a:pPr marL="0" indent="0">
              <a:buNone/>
            </a:pPr>
            <a:r>
              <a:rPr lang="de-DE" sz="2200" dirty="0">
                <a:latin typeface="+mj-lt"/>
              </a:rPr>
              <a:t> Bei starkem Wind kann man auch Sträucher mit Gräsern wie Pampasgras oder Chinaschilf kombinieren. Besonders effektiv ist die windbrechende Wirkung, wenn die Pflanzen versetzt angepflanzt werden. </a:t>
            </a:r>
          </a:p>
        </p:txBody>
      </p:sp>
      <p:sp>
        <p:nvSpPr>
          <p:cNvPr id="4" name="Datumsplatzhalter 3">
            <a:extLst>
              <a:ext uri="{FF2B5EF4-FFF2-40B4-BE49-F238E27FC236}">
                <a16:creationId xmlns:a16="http://schemas.microsoft.com/office/drawing/2014/main" id="{F661CA23-CDAD-B032-4DF5-0D5B79B9830F}"/>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31ECD939-6677-DF7F-6970-6E0D97F74FC3}"/>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A77DD3FB-F3EB-FDE5-1209-6EDBEF9A170A}"/>
              </a:ext>
            </a:extLst>
          </p:cNvPr>
          <p:cNvSpPr>
            <a:spLocks noGrp="1"/>
          </p:cNvSpPr>
          <p:nvPr>
            <p:ph type="sldNum" sz="quarter" idx="12"/>
          </p:nvPr>
        </p:nvSpPr>
        <p:spPr/>
        <p:txBody>
          <a:bodyPr/>
          <a:lstStyle/>
          <a:p>
            <a:r>
              <a:rPr lang="de-DE" dirty="0"/>
              <a:t>Folie &lt;11&gt; von 14</a:t>
            </a:r>
          </a:p>
        </p:txBody>
      </p:sp>
    </p:spTree>
    <p:extLst>
      <p:ext uri="{BB962C8B-B14F-4D97-AF65-F5344CB8AC3E}">
        <p14:creationId xmlns:p14="http://schemas.microsoft.com/office/powerpoint/2010/main" val="3349886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8F86AA-75C2-5A11-A8CE-A7DA50DBBE89}"/>
              </a:ext>
            </a:extLst>
          </p:cNvPr>
          <p:cNvSpPr>
            <a:spLocks noGrp="1"/>
          </p:cNvSpPr>
          <p:nvPr>
            <p:ph type="title"/>
          </p:nvPr>
        </p:nvSpPr>
        <p:spPr>
          <a:xfrm>
            <a:off x="755073" y="1803227"/>
            <a:ext cx="10515600" cy="1370807"/>
          </a:xfrm>
        </p:spPr>
        <p:txBody>
          <a:bodyPr>
            <a:normAutofit/>
          </a:bodyPr>
          <a:lstStyle/>
          <a:p>
            <a:pPr algn="ctr"/>
            <a:r>
              <a:rPr lang="de-DE" sz="3600" b="1" i="1" dirty="0"/>
              <a:t>Bodenwellen</a:t>
            </a:r>
          </a:p>
        </p:txBody>
      </p:sp>
      <p:sp>
        <p:nvSpPr>
          <p:cNvPr id="3" name="Inhaltsplatzhalter 2">
            <a:extLst>
              <a:ext uri="{FF2B5EF4-FFF2-40B4-BE49-F238E27FC236}">
                <a16:creationId xmlns:a16="http://schemas.microsoft.com/office/drawing/2014/main" id="{EF0775AB-F068-C014-1E1A-34BA5CC6CAF9}"/>
              </a:ext>
            </a:extLst>
          </p:cNvPr>
          <p:cNvSpPr>
            <a:spLocks noGrp="1"/>
          </p:cNvSpPr>
          <p:nvPr>
            <p:ph idx="1"/>
          </p:nvPr>
        </p:nvSpPr>
        <p:spPr>
          <a:xfrm>
            <a:off x="755072" y="2992582"/>
            <a:ext cx="10598727" cy="3424843"/>
          </a:xfrm>
        </p:spPr>
        <p:txBody>
          <a:bodyPr>
            <a:normAutofit/>
          </a:bodyPr>
          <a:lstStyle/>
          <a:p>
            <a:pPr marL="0" indent="0">
              <a:buNone/>
            </a:pPr>
            <a:r>
              <a:rPr lang="de-DE" sz="2200" dirty="0">
                <a:latin typeface="+mj-lt"/>
              </a:rPr>
              <a:t>Windschutz erreicht man auch durch Bodenwellen, einen Erdwall oder Erdhügel. Durch die aufgeschüttete Erde erzeugt man Erhöhungen, die mit Sträuchern bepflanzt werden können. Durch den Schattenwurf wird die Verdunstung der dahinterliegenden Fläche zusätzlich reduziert.</a:t>
            </a:r>
          </a:p>
          <a:p>
            <a:pPr marL="0" indent="0">
              <a:buNone/>
            </a:pPr>
            <a:r>
              <a:rPr lang="de-DE" sz="2200" dirty="0">
                <a:latin typeface="+mj-lt"/>
              </a:rPr>
              <a:t>Auch Raumschwellen erzeugen diesen Effekt. Sie lassen sich u.a. durch Trockenmauern oder Steinwälle umsetzen. Diese „Riegel“ sind gestalterische Elemente im Garten, die nahezu ohne Pflege auskommen, die Pflanzen, benötigen keine Bewässerung. Gleichzeitig liefern solche Elemente wertvolle Rückzugsorte für wärmeliebende Tiere.</a:t>
            </a:r>
          </a:p>
        </p:txBody>
      </p:sp>
      <p:sp>
        <p:nvSpPr>
          <p:cNvPr id="4" name="Datumsplatzhalter 3">
            <a:extLst>
              <a:ext uri="{FF2B5EF4-FFF2-40B4-BE49-F238E27FC236}">
                <a16:creationId xmlns:a16="http://schemas.microsoft.com/office/drawing/2014/main" id="{8A019EB8-93FB-9243-66BA-350317E296AC}"/>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29B0F705-CC48-938D-708D-91665DA362AB}"/>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2C59C413-C918-9C3E-5C64-205D423A97C0}"/>
              </a:ext>
            </a:extLst>
          </p:cNvPr>
          <p:cNvSpPr>
            <a:spLocks noGrp="1"/>
          </p:cNvSpPr>
          <p:nvPr>
            <p:ph type="sldNum" sz="quarter" idx="12"/>
          </p:nvPr>
        </p:nvSpPr>
        <p:spPr>
          <a:xfrm>
            <a:off x="8610599" y="6351657"/>
            <a:ext cx="2743200" cy="365125"/>
          </a:xfrm>
        </p:spPr>
        <p:txBody>
          <a:bodyPr/>
          <a:lstStyle/>
          <a:p>
            <a:r>
              <a:rPr lang="de-DE" dirty="0"/>
              <a:t>Folie &lt;12&gt; von 14</a:t>
            </a:r>
          </a:p>
        </p:txBody>
      </p:sp>
    </p:spTree>
    <p:extLst>
      <p:ext uri="{BB962C8B-B14F-4D97-AF65-F5344CB8AC3E}">
        <p14:creationId xmlns:p14="http://schemas.microsoft.com/office/powerpoint/2010/main" val="1343795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C86D4C-2ED3-97FC-08FE-ACE1D1FA2CB2}"/>
              </a:ext>
            </a:extLst>
          </p:cNvPr>
          <p:cNvSpPr>
            <a:spLocks noGrp="1"/>
          </p:cNvSpPr>
          <p:nvPr>
            <p:ph type="title"/>
          </p:nvPr>
        </p:nvSpPr>
        <p:spPr>
          <a:xfrm>
            <a:off x="838200" y="1761663"/>
            <a:ext cx="10515600" cy="1370807"/>
          </a:xfrm>
        </p:spPr>
        <p:txBody>
          <a:bodyPr>
            <a:normAutofit/>
          </a:bodyPr>
          <a:lstStyle/>
          <a:p>
            <a:pPr algn="ctr"/>
            <a:r>
              <a:rPr lang="de-DE" sz="3600" b="1" i="1" dirty="0"/>
              <a:t>Richtig gießen</a:t>
            </a:r>
          </a:p>
        </p:txBody>
      </p:sp>
      <p:sp>
        <p:nvSpPr>
          <p:cNvPr id="3" name="Inhaltsplatzhalter 2">
            <a:extLst>
              <a:ext uri="{FF2B5EF4-FFF2-40B4-BE49-F238E27FC236}">
                <a16:creationId xmlns:a16="http://schemas.microsoft.com/office/drawing/2014/main" id="{3E94418B-0F8B-3717-1352-E12B4AA7FD75}"/>
              </a:ext>
            </a:extLst>
          </p:cNvPr>
          <p:cNvSpPr>
            <a:spLocks noGrp="1"/>
          </p:cNvSpPr>
          <p:nvPr>
            <p:ph idx="1"/>
          </p:nvPr>
        </p:nvSpPr>
        <p:spPr>
          <a:xfrm>
            <a:off x="861753" y="2926080"/>
            <a:ext cx="10515600" cy="3398924"/>
          </a:xfrm>
        </p:spPr>
        <p:txBody>
          <a:bodyPr>
            <a:normAutofit/>
          </a:bodyPr>
          <a:lstStyle/>
          <a:p>
            <a:pPr marL="0" indent="0">
              <a:buNone/>
            </a:pPr>
            <a:r>
              <a:rPr lang="de-DE" sz="2200" dirty="0">
                <a:latin typeface="+mj-lt"/>
              </a:rPr>
              <a:t>Nach einem sonnigen Tag sieht die Erde in jedem Beet trocken aus. Doch anstatt abends überall im Garten ein wenig zu wässern, sollte man zunächst überprüfen, ob der Boden tatsächlich trocken ist. Prüfe dafür mit dem Finger oder mithilfe eines Stöckchens in ca. 15 cm Tiefe, ob die Erde auch dort trocken ist. Erst dann ist eine Bewässerung notwendig.</a:t>
            </a:r>
          </a:p>
          <a:p>
            <a:pPr marL="0" indent="0">
              <a:buNone/>
            </a:pPr>
            <a:r>
              <a:rPr lang="de-DE" sz="2200" dirty="0">
                <a:latin typeface="+mj-lt"/>
              </a:rPr>
              <a:t> Gieße jedoch möglichst erst am nächsten Morgen. Feuchtigkeit, die sich über Nacht hält, zieht Schnecken an und begünstigt Pilzkrankheiten wie Braunfäule oder Mehltau. Verwende zum Gießen einen Strahl und keine Brause, so kann man gezielt den Fuß der Pflanze gießen. Gieße auch nicht jeden Tag. Pflanzen bilden ihre Wurzeln deutlich tiefreichender aus, wenn sie seltener und dafür ausgiebiger gegossen werden. So überstehen sie auch längere Dürrephasen.</a:t>
            </a:r>
          </a:p>
        </p:txBody>
      </p:sp>
      <p:sp>
        <p:nvSpPr>
          <p:cNvPr id="4" name="Datumsplatzhalter 3">
            <a:extLst>
              <a:ext uri="{FF2B5EF4-FFF2-40B4-BE49-F238E27FC236}">
                <a16:creationId xmlns:a16="http://schemas.microsoft.com/office/drawing/2014/main" id="{E02CC656-1BE5-E59D-321E-53404941C454}"/>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5618FA98-E023-8290-4DF0-BFF4B1417DD7}"/>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C2621A8F-6522-B395-05C3-EB02A8F8BBD8}"/>
              </a:ext>
            </a:extLst>
          </p:cNvPr>
          <p:cNvSpPr>
            <a:spLocks noGrp="1"/>
          </p:cNvSpPr>
          <p:nvPr>
            <p:ph type="sldNum" sz="quarter" idx="12"/>
          </p:nvPr>
        </p:nvSpPr>
        <p:spPr/>
        <p:txBody>
          <a:bodyPr/>
          <a:lstStyle/>
          <a:p>
            <a:r>
              <a:rPr lang="de-DE" dirty="0"/>
              <a:t>Folie &lt;13&gt; von 14</a:t>
            </a:r>
          </a:p>
        </p:txBody>
      </p:sp>
    </p:spTree>
    <p:extLst>
      <p:ext uri="{BB962C8B-B14F-4D97-AF65-F5344CB8AC3E}">
        <p14:creationId xmlns:p14="http://schemas.microsoft.com/office/powerpoint/2010/main" val="3135021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F2AC2C-BCE9-1E53-BFA3-1EEDBBF206E6}"/>
              </a:ext>
            </a:extLst>
          </p:cNvPr>
          <p:cNvSpPr>
            <a:spLocks noGrp="1"/>
          </p:cNvSpPr>
          <p:nvPr>
            <p:ph type="title"/>
          </p:nvPr>
        </p:nvSpPr>
        <p:spPr>
          <a:xfrm>
            <a:off x="771698" y="1861416"/>
            <a:ext cx="10515600" cy="1370807"/>
          </a:xfrm>
        </p:spPr>
        <p:txBody>
          <a:bodyPr>
            <a:normAutofit/>
          </a:bodyPr>
          <a:lstStyle/>
          <a:p>
            <a:pPr algn="ctr"/>
            <a:r>
              <a:rPr lang="de-DE" sz="3600" b="1" i="1" dirty="0"/>
              <a:t>Danke für eure Aufmerksamkeit</a:t>
            </a:r>
          </a:p>
        </p:txBody>
      </p:sp>
      <p:sp>
        <p:nvSpPr>
          <p:cNvPr id="3" name="Inhaltsplatzhalter 2">
            <a:extLst>
              <a:ext uri="{FF2B5EF4-FFF2-40B4-BE49-F238E27FC236}">
                <a16:creationId xmlns:a16="http://schemas.microsoft.com/office/drawing/2014/main" id="{2B43DEA8-4BAB-E3F7-CA5A-0521D1CBB56B}"/>
              </a:ext>
            </a:extLst>
          </p:cNvPr>
          <p:cNvSpPr>
            <a:spLocks noGrp="1"/>
          </p:cNvSpPr>
          <p:nvPr>
            <p:ph idx="1"/>
          </p:nvPr>
        </p:nvSpPr>
        <p:spPr>
          <a:xfrm>
            <a:off x="771698" y="3879370"/>
            <a:ext cx="10515600" cy="2485397"/>
          </a:xfrm>
        </p:spPr>
        <p:txBody>
          <a:bodyPr>
            <a:normAutofit/>
          </a:bodyPr>
          <a:lstStyle/>
          <a:p>
            <a:pPr marL="0" indent="0" algn="ctr">
              <a:buNone/>
            </a:pPr>
            <a:r>
              <a:rPr lang="de-DE" sz="3600" i="1" dirty="0"/>
              <a:t>Nächster Workshop Termin: 20.07.2025</a:t>
            </a:r>
          </a:p>
          <a:p>
            <a:pPr marL="0" indent="0" algn="ctr">
              <a:buNone/>
            </a:pPr>
            <a:r>
              <a:rPr lang="de-DE" sz="3600" i="1"/>
              <a:t>Thema: Insektenwelt</a:t>
            </a:r>
            <a:endParaRPr lang="de-DE" sz="3600" i="1" dirty="0"/>
          </a:p>
        </p:txBody>
      </p:sp>
      <p:sp>
        <p:nvSpPr>
          <p:cNvPr id="4" name="Datumsplatzhalter 3">
            <a:extLst>
              <a:ext uri="{FF2B5EF4-FFF2-40B4-BE49-F238E27FC236}">
                <a16:creationId xmlns:a16="http://schemas.microsoft.com/office/drawing/2014/main" id="{50004468-3DD5-0011-002C-0A5DDE87D0B4}"/>
              </a:ext>
            </a:extLst>
          </p:cNvPr>
          <p:cNvSpPr>
            <a:spLocks noGrp="1"/>
          </p:cNvSpPr>
          <p:nvPr>
            <p:ph type="dt" sz="half" idx="10"/>
          </p:nvPr>
        </p:nvSpPr>
        <p:spPr/>
        <p:txBody>
          <a:bodyPr/>
          <a:lstStyle/>
          <a:p>
            <a:r>
              <a:rPr lang="de-DE" dirty="0"/>
              <a:t>10.006.2025</a:t>
            </a:r>
          </a:p>
        </p:txBody>
      </p:sp>
      <p:sp>
        <p:nvSpPr>
          <p:cNvPr id="5" name="Fußzeilenplatzhalter 4">
            <a:extLst>
              <a:ext uri="{FF2B5EF4-FFF2-40B4-BE49-F238E27FC236}">
                <a16:creationId xmlns:a16="http://schemas.microsoft.com/office/drawing/2014/main" id="{1BD9118B-6BC3-EFD9-A85A-A42C7768ABBA}"/>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E4516C10-F0BC-FE5F-3BEC-B015DC99C002}"/>
              </a:ext>
            </a:extLst>
          </p:cNvPr>
          <p:cNvSpPr>
            <a:spLocks noGrp="1"/>
          </p:cNvSpPr>
          <p:nvPr>
            <p:ph type="sldNum" sz="quarter" idx="12"/>
          </p:nvPr>
        </p:nvSpPr>
        <p:spPr/>
        <p:txBody>
          <a:bodyPr/>
          <a:lstStyle/>
          <a:p>
            <a:r>
              <a:rPr lang="de-DE" dirty="0"/>
              <a:t>Folie &lt;14&gt; von 14</a:t>
            </a:r>
          </a:p>
        </p:txBody>
      </p:sp>
    </p:spTree>
    <p:extLst>
      <p:ext uri="{BB962C8B-B14F-4D97-AF65-F5344CB8AC3E}">
        <p14:creationId xmlns:p14="http://schemas.microsoft.com/office/powerpoint/2010/main" val="2391461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E02F57-901F-9757-4976-7DB1113D87F4}"/>
              </a:ext>
            </a:extLst>
          </p:cNvPr>
          <p:cNvSpPr>
            <a:spLocks noGrp="1"/>
          </p:cNvSpPr>
          <p:nvPr>
            <p:ph type="title"/>
          </p:nvPr>
        </p:nvSpPr>
        <p:spPr>
          <a:xfrm>
            <a:off x="845127" y="1750197"/>
            <a:ext cx="10515600" cy="1370807"/>
          </a:xfrm>
        </p:spPr>
        <p:txBody>
          <a:bodyPr>
            <a:normAutofit/>
          </a:bodyPr>
          <a:lstStyle/>
          <a:p>
            <a:pPr algn="ctr"/>
            <a:r>
              <a:rPr lang="de-DE" sz="3600" b="1" i="1" dirty="0"/>
              <a:t>Trockenheitsverträgliche Gemüse und Kräuter</a:t>
            </a:r>
          </a:p>
        </p:txBody>
      </p:sp>
      <p:sp>
        <p:nvSpPr>
          <p:cNvPr id="3" name="Inhaltsplatzhalter 2">
            <a:extLst>
              <a:ext uri="{FF2B5EF4-FFF2-40B4-BE49-F238E27FC236}">
                <a16:creationId xmlns:a16="http://schemas.microsoft.com/office/drawing/2014/main" id="{0CFC823E-074C-7AD0-4F9C-EE10EF11F25A}"/>
              </a:ext>
            </a:extLst>
          </p:cNvPr>
          <p:cNvSpPr>
            <a:spLocks noGrp="1"/>
          </p:cNvSpPr>
          <p:nvPr>
            <p:ph idx="1"/>
          </p:nvPr>
        </p:nvSpPr>
        <p:spPr>
          <a:xfrm>
            <a:off x="845126" y="2934393"/>
            <a:ext cx="10508673" cy="3242570"/>
          </a:xfrm>
        </p:spPr>
        <p:txBody>
          <a:bodyPr/>
          <a:lstStyle/>
          <a:p>
            <a:pPr marL="0" indent="0">
              <a:buNone/>
            </a:pPr>
            <a:r>
              <a:rPr lang="de-DE" dirty="0"/>
              <a:t>Generell kommen Pflanzen aus südlichen Ländern besser mit langen Trockenperioden klar.</a:t>
            </a:r>
          </a:p>
          <a:p>
            <a:pPr marL="0" indent="0">
              <a:buNone/>
            </a:pPr>
            <a:r>
              <a:rPr lang="de-DE" dirty="0"/>
              <a:t>Beispiele dafür sind:</a:t>
            </a:r>
          </a:p>
          <a:p>
            <a:pPr marL="0" indent="0">
              <a:buNone/>
            </a:pPr>
            <a:r>
              <a:rPr lang="de-DE" dirty="0"/>
              <a:t>Aubergine, Artischocke, Paprika, Mangold, Karotte, Linse, Pastinake, Mais, Grünspargel </a:t>
            </a:r>
          </a:p>
          <a:p>
            <a:pPr marL="0" indent="0">
              <a:buNone/>
            </a:pPr>
            <a:r>
              <a:rPr lang="de-DE" dirty="0"/>
              <a:t>Knoblauch, Rosmarin, Thymian</a:t>
            </a:r>
          </a:p>
        </p:txBody>
      </p:sp>
      <p:sp>
        <p:nvSpPr>
          <p:cNvPr id="4" name="Datumsplatzhalter 3">
            <a:extLst>
              <a:ext uri="{FF2B5EF4-FFF2-40B4-BE49-F238E27FC236}">
                <a16:creationId xmlns:a16="http://schemas.microsoft.com/office/drawing/2014/main" id="{E65C4B6B-5997-7C14-1A83-B0D49321EAC6}"/>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C56D2BEC-BF67-17B8-E713-185AE0E66532}"/>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F255D0B7-8E92-BC19-EB4B-A6EE6F531C84}"/>
              </a:ext>
            </a:extLst>
          </p:cNvPr>
          <p:cNvSpPr>
            <a:spLocks noGrp="1"/>
          </p:cNvSpPr>
          <p:nvPr>
            <p:ph type="sldNum" sz="quarter" idx="12"/>
          </p:nvPr>
        </p:nvSpPr>
        <p:spPr/>
        <p:txBody>
          <a:bodyPr/>
          <a:lstStyle/>
          <a:p>
            <a:r>
              <a:rPr lang="de-DE" dirty="0"/>
              <a:t>Folie &lt;2&gt; von 14</a:t>
            </a:r>
          </a:p>
        </p:txBody>
      </p:sp>
    </p:spTree>
    <p:extLst>
      <p:ext uri="{BB962C8B-B14F-4D97-AF65-F5344CB8AC3E}">
        <p14:creationId xmlns:p14="http://schemas.microsoft.com/office/powerpoint/2010/main" val="3703409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C56087-C2B1-598C-9FBC-8BAA305F6AD9}"/>
              </a:ext>
            </a:extLst>
          </p:cNvPr>
          <p:cNvSpPr>
            <a:spLocks noGrp="1"/>
          </p:cNvSpPr>
          <p:nvPr>
            <p:ph type="title"/>
          </p:nvPr>
        </p:nvSpPr>
        <p:spPr>
          <a:xfrm>
            <a:off x="801485" y="1678536"/>
            <a:ext cx="10515600" cy="1370807"/>
          </a:xfrm>
        </p:spPr>
        <p:txBody>
          <a:bodyPr>
            <a:normAutofit/>
          </a:bodyPr>
          <a:lstStyle/>
          <a:p>
            <a:pPr algn="ctr"/>
            <a:r>
              <a:rPr lang="de-DE" sz="3600" b="1" i="1" dirty="0"/>
              <a:t>Trockenheitsverträgliche Stauden</a:t>
            </a:r>
          </a:p>
        </p:txBody>
      </p:sp>
      <p:sp>
        <p:nvSpPr>
          <p:cNvPr id="3" name="Inhaltsplatzhalter 2">
            <a:extLst>
              <a:ext uri="{FF2B5EF4-FFF2-40B4-BE49-F238E27FC236}">
                <a16:creationId xmlns:a16="http://schemas.microsoft.com/office/drawing/2014/main" id="{E4C20B95-A9BA-29F4-B0C5-8DB08DC3E007}"/>
              </a:ext>
            </a:extLst>
          </p:cNvPr>
          <p:cNvSpPr>
            <a:spLocks noGrp="1"/>
          </p:cNvSpPr>
          <p:nvPr>
            <p:ph idx="1"/>
          </p:nvPr>
        </p:nvSpPr>
        <p:spPr>
          <a:xfrm>
            <a:off x="681645" y="2743201"/>
            <a:ext cx="10672156" cy="3613150"/>
          </a:xfrm>
        </p:spPr>
        <p:txBody>
          <a:bodyPr>
            <a:normAutofit lnSpcReduction="10000"/>
          </a:bodyPr>
          <a:lstStyle/>
          <a:p>
            <a:pPr marL="0" indent="0">
              <a:buNone/>
            </a:pPr>
            <a:r>
              <a:rPr lang="de-DE" dirty="0"/>
              <a:t>Beispiele für Stauden sind:</a:t>
            </a:r>
          </a:p>
          <a:p>
            <a:pPr marL="0" indent="0">
              <a:buNone/>
            </a:pPr>
            <a:r>
              <a:rPr lang="de-DE" i="1" dirty="0"/>
              <a:t>Sonnige Standorte: </a:t>
            </a:r>
            <a:r>
              <a:rPr lang="de-DE" dirty="0"/>
              <a:t>Lavendel, Katzenminze, Berg-Sandkraut, Schafgarbe, Eisenkraut, Duftnessel, Steppensalbei, Fetthenne, Sonnenröschen, Männertreu, Steinquendel, Walzenwolfsmilch, Blauraute, Sonnenhut, Wollziest</a:t>
            </a:r>
          </a:p>
          <a:p>
            <a:pPr marL="0" indent="0">
              <a:buNone/>
            </a:pPr>
            <a:r>
              <a:rPr lang="de-DE" i="1" dirty="0"/>
              <a:t>Halbschattige Standorte: </a:t>
            </a:r>
            <a:r>
              <a:rPr lang="de-DE" dirty="0"/>
              <a:t>Elfenblume, Mädchenauge, Silberblatt, Türkenbund- Lilie</a:t>
            </a:r>
          </a:p>
          <a:p>
            <a:pPr marL="0" indent="0">
              <a:buNone/>
            </a:pPr>
            <a:r>
              <a:rPr lang="de-DE" i="1" dirty="0"/>
              <a:t>Schattige Standorte: </a:t>
            </a:r>
            <a:r>
              <a:rPr lang="de-DE" dirty="0"/>
              <a:t>Waldsteine, Schaumblüte, Funkie, Vergissmeinnicht, Purpurglöckchen</a:t>
            </a:r>
          </a:p>
          <a:p>
            <a:pPr marL="0" indent="0">
              <a:buNone/>
            </a:pPr>
            <a:endParaRPr lang="de-DE" dirty="0"/>
          </a:p>
        </p:txBody>
      </p:sp>
      <p:sp>
        <p:nvSpPr>
          <p:cNvPr id="4" name="Datumsplatzhalter 3">
            <a:extLst>
              <a:ext uri="{FF2B5EF4-FFF2-40B4-BE49-F238E27FC236}">
                <a16:creationId xmlns:a16="http://schemas.microsoft.com/office/drawing/2014/main" id="{B77E95A4-7803-6386-1B87-9D7609BF609B}"/>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8C570BB0-DE79-602A-083E-DB330FA0BB84}"/>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27D9AA5F-0DD8-A7E3-E37D-214466E2F635}"/>
              </a:ext>
            </a:extLst>
          </p:cNvPr>
          <p:cNvSpPr>
            <a:spLocks noGrp="1"/>
          </p:cNvSpPr>
          <p:nvPr>
            <p:ph type="sldNum" sz="quarter" idx="12"/>
          </p:nvPr>
        </p:nvSpPr>
        <p:spPr/>
        <p:txBody>
          <a:bodyPr/>
          <a:lstStyle/>
          <a:p>
            <a:r>
              <a:rPr lang="de-DE" dirty="0"/>
              <a:t>Folie &lt;3&gt; von 14</a:t>
            </a:r>
          </a:p>
        </p:txBody>
      </p:sp>
    </p:spTree>
    <p:extLst>
      <p:ext uri="{BB962C8B-B14F-4D97-AF65-F5344CB8AC3E}">
        <p14:creationId xmlns:p14="http://schemas.microsoft.com/office/powerpoint/2010/main" val="82371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58D446-EC9B-47FE-85A1-E396D7789A6B}"/>
              </a:ext>
            </a:extLst>
          </p:cNvPr>
          <p:cNvSpPr>
            <a:spLocks noGrp="1"/>
          </p:cNvSpPr>
          <p:nvPr>
            <p:ph type="title"/>
          </p:nvPr>
        </p:nvSpPr>
        <p:spPr>
          <a:xfrm>
            <a:off x="838200" y="1787235"/>
            <a:ext cx="10515600" cy="1379913"/>
          </a:xfrm>
        </p:spPr>
        <p:txBody>
          <a:bodyPr/>
          <a:lstStyle/>
          <a:p>
            <a:pPr algn="ctr"/>
            <a:r>
              <a:rPr lang="de-DE" sz="3600" b="1" i="1" dirty="0"/>
              <a:t>Gärtnern (fast) ohne gießen</a:t>
            </a:r>
            <a:br>
              <a:rPr lang="de-DE" b="1" i="1" dirty="0"/>
            </a:br>
            <a:endParaRPr lang="de-DE" dirty="0"/>
          </a:p>
        </p:txBody>
      </p:sp>
      <p:sp>
        <p:nvSpPr>
          <p:cNvPr id="3" name="Inhaltsplatzhalter 2">
            <a:extLst>
              <a:ext uri="{FF2B5EF4-FFF2-40B4-BE49-F238E27FC236}">
                <a16:creationId xmlns:a16="http://schemas.microsoft.com/office/drawing/2014/main" id="{8EA2E388-04AA-9F27-B885-3035136CE0EA}"/>
              </a:ext>
            </a:extLst>
          </p:cNvPr>
          <p:cNvSpPr>
            <a:spLocks noGrp="1"/>
          </p:cNvSpPr>
          <p:nvPr>
            <p:ph idx="1"/>
          </p:nvPr>
        </p:nvSpPr>
        <p:spPr>
          <a:xfrm>
            <a:off x="838199" y="2768138"/>
            <a:ext cx="10515600" cy="3408825"/>
          </a:xfrm>
        </p:spPr>
        <p:txBody>
          <a:bodyPr>
            <a:normAutofit fontScale="77500" lnSpcReduction="20000"/>
          </a:bodyPr>
          <a:lstStyle/>
          <a:p>
            <a:pPr marL="0" indent="0">
              <a:buNone/>
            </a:pPr>
            <a:r>
              <a:rPr lang="de-DE" dirty="0"/>
              <a:t>Unser Klima verändert sich – die sommerlichen Tage werden mehr, heißer und trockener. Und es ist sehr wahrscheinlich, dass sich dies in den kommenden Jahren nicht ändern wird.</a:t>
            </a:r>
          </a:p>
          <a:p>
            <a:pPr marL="0" indent="0">
              <a:buNone/>
            </a:pPr>
            <a:r>
              <a:rPr lang="de-DE" dirty="0"/>
              <a:t>Die vergangenen Sommer haben uns sehr deutlich gezeigt, dass Wasser ein kostbares Gut ist und nicht unbegrenzt verfügbar ist. Wenn über mehrere Wochen kein Niederschlag vom Himmel fällt, ist es umso wichtiger, mit möglichst wenig Gießwasser auszukommen. </a:t>
            </a:r>
          </a:p>
          <a:p>
            <a:pPr marL="0" indent="0">
              <a:buNone/>
            </a:pPr>
            <a:r>
              <a:rPr lang="de-DE" dirty="0"/>
              <a:t>Regelmäßiges, ausdauerndes Wässern ist nicht nur kostspielig, es ist auch unökologisch und eine Verschwendung von Ressourcen. Auch wenn es nicht ganz ohne (gezielte) Bewässerung geht, können wir mithilfe einiger Tricks das Gießen auf ein Minimum reduzieren, die Umwelt schonen und dennoch einen schön gestalteten Garten sowie reiche Ernten haben.</a:t>
            </a:r>
          </a:p>
          <a:p>
            <a:endParaRPr lang="de-DE" dirty="0"/>
          </a:p>
        </p:txBody>
      </p:sp>
      <p:sp>
        <p:nvSpPr>
          <p:cNvPr id="4" name="Datumsplatzhalter 3">
            <a:extLst>
              <a:ext uri="{FF2B5EF4-FFF2-40B4-BE49-F238E27FC236}">
                <a16:creationId xmlns:a16="http://schemas.microsoft.com/office/drawing/2014/main" id="{F5419BFC-B701-10F1-7B4E-8B04286FBBEA}"/>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32376A40-A110-CDEE-D791-3C005C4AE4D0}"/>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34D53BB0-D91A-2FD3-44ED-033D87995E73}"/>
              </a:ext>
            </a:extLst>
          </p:cNvPr>
          <p:cNvSpPr>
            <a:spLocks noGrp="1"/>
          </p:cNvSpPr>
          <p:nvPr>
            <p:ph type="sldNum" sz="quarter" idx="12"/>
          </p:nvPr>
        </p:nvSpPr>
        <p:spPr/>
        <p:txBody>
          <a:bodyPr/>
          <a:lstStyle/>
          <a:p>
            <a:r>
              <a:rPr lang="de-DE" dirty="0"/>
              <a:t>Folie &lt;4&gt; von 14</a:t>
            </a:r>
          </a:p>
        </p:txBody>
      </p:sp>
    </p:spTree>
    <p:extLst>
      <p:ext uri="{BB962C8B-B14F-4D97-AF65-F5344CB8AC3E}">
        <p14:creationId xmlns:p14="http://schemas.microsoft.com/office/powerpoint/2010/main" val="3315717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686350-557C-0E5B-910F-84CA5C3B8E00}"/>
              </a:ext>
            </a:extLst>
          </p:cNvPr>
          <p:cNvSpPr>
            <a:spLocks noGrp="1"/>
          </p:cNvSpPr>
          <p:nvPr>
            <p:ph type="title"/>
          </p:nvPr>
        </p:nvSpPr>
        <p:spPr>
          <a:xfrm>
            <a:off x="838200" y="1787235"/>
            <a:ext cx="10515600" cy="1197033"/>
          </a:xfrm>
        </p:spPr>
        <p:txBody>
          <a:bodyPr>
            <a:normAutofit fontScale="90000"/>
          </a:bodyPr>
          <a:lstStyle/>
          <a:p>
            <a:pPr algn="ctr"/>
            <a:r>
              <a:rPr lang="de-DE" sz="4000" b="1" i="1" dirty="0"/>
              <a:t>Wasservorrat nutzen</a:t>
            </a:r>
            <a:br>
              <a:rPr lang="de-DE" b="1" dirty="0"/>
            </a:br>
            <a:endParaRPr lang="de-DE" dirty="0"/>
          </a:p>
        </p:txBody>
      </p:sp>
      <p:sp>
        <p:nvSpPr>
          <p:cNvPr id="3" name="Inhaltsplatzhalter 2">
            <a:extLst>
              <a:ext uri="{FF2B5EF4-FFF2-40B4-BE49-F238E27FC236}">
                <a16:creationId xmlns:a16="http://schemas.microsoft.com/office/drawing/2014/main" id="{AF2E998E-A2B1-8BE0-6C81-03A89A28BBC6}"/>
              </a:ext>
            </a:extLst>
          </p:cNvPr>
          <p:cNvSpPr>
            <a:spLocks noGrp="1"/>
          </p:cNvSpPr>
          <p:nvPr>
            <p:ph idx="1"/>
          </p:nvPr>
        </p:nvSpPr>
        <p:spPr>
          <a:xfrm>
            <a:off x="838200" y="2510444"/>
            <a:ext cx="10399222" cy="3845906"/>
          </a:xfrm>
        </p:spPr>
        <p:txBody>
          <a:bodyPr>
            <a:normAutofit fontScale="77500" lnSpcReduction="20000"/>
          </a:bodyPr>
          <a:lstStyle/>
          <a:p>
            <a:pPr marL="0" indent="0">
              <a:buNone/>
            </a:pPr>
            <a:r>
              <a:rPr lang="de-DE" dirty="0"/>
              <a:t>Um die Wasserspeicherfähigkeit des Bodens möglichst hochzuhalten, sollte der Boden weder zu schwer noch zu leicht sein. Durch eine Anreicherung mit Kompost erhöht man die Fähigkeit, Wasser zu speichern und es für die Pflanzen länger verfügbar zu machen.</a:t>
            </a:r>
          </a:p>
          <a:p>
            <a:pPr marL="0" indent="0">
              <a:buNone/>
            </a:pPr>
            <a:r>
              <a:rPr lang="de-DE" dirty="0"/>
              <a:t>Mit der passenden Bodenbearbeitung schafft man eine gute Basis, um wassersparend zu gärtnern. „Einmal hacken spart dreimal gießen“, lautet eine alte Gärtnerregel. Gemeint ist damit, dass beim Hacken oder auch Grubbern des Beetes die feinen Kapillarröhrchen unterbrochen werden, über die das Wasser aus dem Boden verdunstet. Außerdem nimmt ein lockerer Boden Wasser besser auf, sodass auch kleine Mengen effektiv genutzt werden kön­nen.</a:t>
            </a:r>
          </a:p>
          <a:p>
            <a:pPr marL="0" indent="0">
              <a:buNone/>
            </a:pPr>
            <a:r>
              <a:rPr lang="de-DE" dirty="0"/>
              <a:t>Die Sonne trocknet den Boden im Sommer besonders stark aus. Deshalb sollte die Erde am besten mit einer etwa 3 cm dicken Mulch Schicht bedeckt werden. Sie sorgt dafür, dass das Wasser deutlich langsamer verdunstet. Zum Mulchen eignen sich z.B. Rasenschnitt, Abschnitte von Gräsern oder Stauden oder andere Gartenabfälle.</a:t>
            </a:r>
          </a:p>
          <a:p>
            <a:endParaRPr lang="de-DE" dirty="0"/>
          </a:p>
        </p:txBody>
      </p:sp>
      <p:sp>
        <p:nvSpPr>
          <p:cNvPr id="4" name="Datumsplatzhalter 3">
            <a:extLst>
              <a:ext uri="{FF2B5EF4-FFF2-40B4-BE49-F238E27FC236}">
                <a16:creationId xmlns:a16="http://schemas.microsoft.com/office/drawing/2014/main" id="{60825999-84DD-43F7-ED65-AE0EE4B7C892}"/>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1FAA9111-A3E7-35BE-F29E-5CB15DC23D1A}"/>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5401C3AE-4DC8-802D-24B2-4D055A286A32}"/>
              </a:ext>
            </a:extLst>
          </p:cNvPr>
          <p:cNvSpPr>
            <a:spLocks noGrp="1"/>
          </p:cNvSpPr>
          <p:nvPr>
            <p:ph type="sldNum" sz="quarter" idx="12"/>
          </p:nvPr>
        </p:nvSpPr>
        <p:spPr/>
        <p:txBody>
          <a:bodyPr/>
          <a:lstStyle/>
          <a:p>
            <a:r>
              <a:rPr lang="de-DE" dirty="0"/>
              <a:t>Folie &lt;5&gt; von 14</a:t>
            </a:r>
          </a:p>
        </p:txBody>
      </p:sp>
    </p:spTree>
    <p:extLst>
      <p:ext uri="{BB962C8B-B14F-4D97-AF65-F5344CB8AC3E}">
        <p14:creationId xmlns:p14="http://schemas.microsoft.com/office/powerpoint/2010/main" val="2886416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88920E-C85A-987A-CDCD-725C1546178A}"/>
              </a:ext>
            </a:extLst>
          </p:cNvPr>
          <p:cNvSpPr>
            <a:spLocks noGrp="1"/>
          </p:cNvSpPr>
          <p:nvPr>
            <p:ph type="title"/>
          </p:nvPr>
        </p:nvSpPr>
        <p:spPr>
          <a:xfrm>
            <a:off x="822289" y="1911927"/>
            <a:ext cx="10515601" cy="1047404"/>
          </a:xfrm>
        </p:spPr>
        <p:txBody>
          <a:bodyPr>
            <a:normAutofit fontScale="90000"/>
          </a:bodyPr>
          <a:lstStyle/>
          <a:p>
            <a:pPr algn="ctr"/>
            <a:r>
              <a:rPr lang="de-DE" sz="4000" b="1" i="1" dirty="0"/>
              <a:t>Überleben mit Strategie</a:t>
            </a:r>
            <a:br>
              <a:rPr lang="de-DE" b="1" dirty="0"/>
            </a:br>
            <a:endParaRPr lang="de-DE" dirty="0"/>
          </a:p>
        </p:txBody>
      </p:sp>
      <p:sp>
        <p:nvSpPr>
          <p:cNvPr id="3" name="Inhaltsplatzhalter 2">
            <a:extLst>
              <a:ext uri="{FF2B5EF4-FFF2-40B4-BE49-F238E27FC236}">
                <a16:creationId xmlns:a16="http://schemas.microsoft.com/office/drawing/2014/main" id="{D91F1E1F-62E1-6411-C0BB-E4EB42537128}"/>
              </a:ext>
            </a:extLst>
          </p:cNvPr>
          <p:cNvSpPr>
            <a:spLocks noGrp="1"/>
          </p:cNvSpPr>
          <p:nvPr>
            <p:ph idx="1"/>
          </p:nvPr>
        </p:nvSpPr>
        <p:spPr>
          <a:xfrm>
            <a:off x="838199" y="2427316"/>
            <a:ext cx="10515601" cy="3749648"/>
          </a:xfrm>
        </p:spPr>
        <p:txBody>
          <a:bodyPr>
            <a:noAutofit/>
          </a:bodyPr>
          <a:lstStyle/>
          <a:p>
            <a:pPr marL="0" indent="0">
              <a:buNone/>
            </a:pPr>
            <a:r>
              <a:rPr lang="de-DE" sz="2200" dirty="0">
                <a:latin typeface="+mj-lt"/>
              </a:rPr>
              <a:t>Auch die Auswahl standortgerechter Pflanzen ist wichtig. Empfehlenswert sind grundsätzlich Pflanzen, die mit wenig Wasser auskommen und/oder Dürreperioden überstehen, ohne Schaden zu nehmen. Diese Überlebenskünstler unter den Sträuchern, Gräsern, Stauden, Ein- und Zweijährigen sowie Zwiebelblumen gibt es für jeden Standort. Die Strategien, welche die Pflanzen zum Überleben bei Trockenheit nutzen, sind unterschiedlich. </a:t>
            </a:r>
          </a:p>
          <a:p>
            <a:pPr marL="0" indent="0">
              <a:buNone/>
            </a:pPr>
            <a:r>
              <a:rPr lang="de-DE" sz="2200" dirty="0">
                <a:latin typeface="+mj-lt"/>
              </a:rPr>
              <a:t>Salbei und Heiligenkraut reflektieren etwa mit ihrem grauen Laub das Licht und verhindern so, dass sich die Blätter zu stark aufheizen. </a:t>
            </a:r>
          </a:p>
          <a:p>
            <a:pPr marL="0" indent="0">
              <a:buNone/>
            </a:pPr>
            <a:r>
              <a:rPr lang="de-DE" sz="2200" dirty="0">
                <a:latin typeface="+mj-lt"/>
              </a:rPr>
              <a:t>Wollziest setzt z.B. neben den grauen Blättern auf eine  Behaarung, die zusätzlich Licht reflektiert und ihn vor austrocknenden Winden schützt.</a:t>
            </a:r>
          </a:p>
          <a:p>
            <a:pPr marL="0" indent="0">
              <a:buNone/>
            </a:pPr>
            <a:r>
              <a:rPr lang="de-DE" sz="2200" dirty="0">
                <a:latin typeface="+mj-lt"/>
              </a:rPr>
              <a:t>Die fleischigen Blätter von Hauswurz und Sedum Gewächsen speichern einen Wasservorrat.</a:t>
            </a:r>
          </a:p>
        </p:txBody>
      </p:sp>
      <p:sp>
        <p:nvSpPr>
          <p:cNvPr id="4" name="Datumsplatzhalter 3">
            <a:extLst>
              <a:ext uri="{FF2B5EF4-FFF2-40B4-BE49-F238E27FC236}">
                <a16:creationId xmlns:a16="http://schemas.microsoft.com/office/drawing/2014/main" id="{E64BD3A4-6CCF-E16C-6559-DD093A474E56}"/>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D512D31D-DDE8-802A-2E45-0943CA539F27}"/>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7B2A448F-D268-B5D9-71A5-0525A2B599A0}"/>
              </a:ext>
            </a:extLst>
          </p:cNvPr>
          <p:cNvSpPr>
            <a:spLocks noGrp="1"/>
          </p:cNvSpPr>
          <p:nvPr>
            <p:ph type="sldNum" sz="quarter" idx="12"/>
          </p:nvPr>
        </p:nvSpPr>
        <p:spPr/>
        <p:txBody>
          <a:bodyPr/>
          <a:lstStyle/>
          <a:p>
            <a:r>
              <a:rPr lang="de-DE" dirty="0"/>
              <a:t>Folie &lt;6&gt; von 14</a:t>
            </a:r>
          </a:p>
        </p:txBody>
      </p:sp>
    </p:spTree>
    <p:extLst>
      <p:ext uri="{BB962C8B-B14F-4D97-AF65-F5344CB8AC3E}">
        <p14:creationId xmlns:p14="http://schemas.microsoft.com/office/powerpoint/2010/main" val="4000890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226736-2192-8625-ED19-9EF135A800D8}"/>
              </a:ext>
            </a:extLst>
          </p:cNvPr>
          <p:cNvSpPr>
            <a:spLocks noGrp="1"/>
          </p:cNvSpPr>
          <p:nvPr>
            <p:ph type="title"/>
          </p:nvPr>
        </p:nvSpPr>
        <p:spPr>
          <a:xfrm>
            <a:off x="838200" y="1778289"/>
            <a:ext cx="10515600" cy="1370807"/>
          </a:xfrm>
        </p:spPr>
        <p:txBody>
          <a:bodyPr>
            <a:normAutofit/>
          </a:bodyPr>
          <a:lstStyle/>
          <a:p>
            <a:pPr algn="ctr"/>
            <a:r>
              <a:rPr lang="de-DE" sz="3600" b="1" i="1" dirty="0"/>
              <a:t>In Etagen denken</a:t>
            </a:r>
          </a:p>
        </p:txBody>
      </p:sp>
      <p:sp>
        <p:nvSpPr>
          <p:cNvPr id="3" name="Inhaltsplatzhalter 2">
            <a:extLst>
              <a:ext uri="{FF2B5EF4-FFF2-40B4-BE49-F238E27FC236}">
                <a16:creationId xmlns:a16="http://schemas.microsoft.com/office/drawing/2014/main" id="{8F2992F7-5FCA-ABFB-28D2-E01D17211E31}"/>
              </a:ext>
            </a:extLst>
          </p:cNvPr>
          <p:cNvSpPr>
            <a:spLocks noGrp="1"/>
          </p:cNvSpPr>
          <p:nvPr>
            <p:ph idx="1"/>
          </p:nvPr>
        </p:nvSpPr>
        <p:spPr>
          <a:xfrm>
            <a:off x="706582" y="2909454"/>
            <a:ext cx="10381210" cy="2967643"/>
          </a:xfrm>
        </p:spPr>
        <p:txBody>
          <a:bodyPr>
            <a:noAutofit/>
          </a:bodyPr>
          <a:lstStyle/>
          <a:p>
            <a:pPr marL="0" indent="0">
              <a:buNone/>
            </a:pPr>
            <a:r>
              <a:rPr lang="de-DE" sz="2200" dirty="0">
                <a:latin typeface="+mj-lt"/>
              </a:rPr>
              <a:t>Wenn ein Beet oder einen Teil des Gartens neu gestaltet werden, plant eine dichte Bepflanzung gemischter Arten. Im Laufe mehrerer Monate bildet sich dadurch eine Bodenbedeckung aus frischen Blättern, Trieben und Laub. Damit fördert man einen stetigen Aufbau von Substrat und den Eintrag von Nährstoffen, gleichzeitig vermindert sich so die Verdunstung von Wasser sowie das Auflaufen von Unkraut, das zusätzlich Wasser verbraucht. Auch wenn wir in unserem Garten nicht das komplexe System verschiedener Vegetationsschichten nachahmen können, können wir uns dennoch davon inspirieren lassen</a:t>
            </a:r>
          </a:p>
        </p:txBody>
      </p:sp>
      <p:sp>
        <p:nvSpPr>
          <p:cNvPr id="4" name="Datumsplatzhalter 3">
            <a:extLst>
              <a:ext uri="{FF2B5EF4-FFF2-40B4-BE49-F238E27FC236}">
                <a16:creationId xmlns:a16="http://schemas.microsoft.com/office/drawing/2014/main" id="{F1D546C3-E3C1-B1E7-7C31-C1F090FB9DB7}"/>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14E5D41C-3A8F-E4CB-EE47-34A675F3E3BF}"/>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DA7E0FA6-03D9-6099-7569-01A849D40496}"/>
              </a:ext>
            </a:extLst>
          </p:cNvPr>
          <p:cNvSpPr>
            <a:spLocks noGrp="1"/>
          </p:cNvSpPr>
          <p:nvPr>
            <p:ph type="sldNum" sz="quarter" idx="12"/>
          </p:nvPr>
        </p:nvSpPr>
        <p:spPr/>
        <p:txBody>
          <a:bodyPr/>
          <a:lstStyle/>
          <a:p>
            <a:r>
              <a:rPr lang="de-DE" dirty="0"/>
              <a:t>Folie &lt;7&gt; von 14</a:t>
            </a:r>
          </a:p>
        </p:txBody>
      </p:sp>
    </p:spTree>
    <p:extLst>
      <p:ext uri="{BB962C8B-B14F-4D97-AF65-F5344CB8AC3E}">
        <p14:creationId xmlns:p14="http://schemas.microsoft.com/office/powerpoint/2010/main" val="4119405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F8E30034-8A83-BF9E-F64F-97CEA02775EE}"/>
              </a:ext>
            </a:extLst>
          </p:cNvPr>
          <p:cNvSpPr>
            <a:spLocks noGrp="1"/>
          </p:cNvSpPr>
          <p:nvPr>
            <p:ph idx="1"/>
          </p:nvPr>
        </p:nvSpPr>
        <p:spPr/>
        <p:txBody>
          <a:bodyPr>
            <a:normAutofit/>
          </a:bodyPr>
          <a:lstStyle/>
          <a:p>
            <a:pPr marL="0" indent="0">
              <a:buNone/>
            </a:pPr>
            <a:r>
              <a:rPr lang="de-DE" sz="2200" dirty="0">
                <a:latin typeface="+mj-lt"/>
              </a:rPr>
              <a:t>Über der unterirdischen Schicht aus Wurzeln, Zwiebeln und Knollen folgen Schichten aus Moosen, Stauden bzw. nicht verholzenden Pflanzen, dann aus Sträuchern sowie Großgehölzen oder Bäumen. Mit diesem überlappenden Bewuchs erreichen wir eine günstige Wasserverfügbarkeit und eine allgemein bessere Widerstandsfähigkeit gegenüber ungünstigen Witterungsbedingungen. </a:t>
            </a:r>
          </a:p>
          <a:p>
            <a:pPr marL="0" indent="0">
              <a:buNone/>
            </a:pPr>
            <a:r>
              <a:rPr lang="de-DE" sz="2200" dirty="0">
                <a:latin typeface="+mj-lt"/>
              </a:rPr>
              <a:t>Keine Angst vor einem zu dichten Bestand. Eine Pflanzendichte von 10 bis 15 Pflanzen pro Quadratmeter darf es gerne sein. Wähle möglichst verschiedene Pflanzen mit ähnlichen Ansprüchen und unterschiedlichen Wuchshöhen aus. Eine schöne Kombination sind z.B. Syrisches Brandkraut , Frauenmantel, Wiesenstorchschnabel und Argentinisches Eisenkraut. Ergänze dann noch Zwiebelblumen wie Tulpen, Zierlauch oder Winterlinge.</a:t>
            </a:r>
          </a:p>
        </p:txBody>
      </p:sp>
      <p:sp>
        <p:nvSpPr>
          <p:cNvPr id="4" name="Datumsplatzhalter 3">
            <a:extLst>
              <a:ext uri="{FF2B5EF4-FFF2-40B4-BE49-F238E27FC236}">
                <a16:creationId xmlns:a16="http://schemas.microsoft.com/office/drawing/2014/main" id="{811B6433-2BC5-3DA0-61F7-476A20D346F8}"/>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20839DD9-66BE-C530-80C7-8F6DE2493D84}"/>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56564B4A-6D7E-9A5D-2802-024FDE228DD3}"/>
              </a:ext>
            </a:extLst>
          </p:cNvPr>
          <p:cNvSpPr>
            <a:spLocks noGrp="1"/>
          </p:cNvSpPr>
          <p:nvPr>
            <p:ph type="sldNum" sz="quarter" idx="12"/>
          </p:nvPr>
        </p:nvSpPr>
        <p:spPr/>
        <p:txBody>
          <a:bodyPr/>
          <a:lstStyle/>
          <a:p>
            <a:r>
              <a:rPr lang="de-DE" dirty="0"/>
              <a:t>Folie &lt;8&gt; von 14</a:t>
            </a:r>
          </a:p>
        </p:txBody>
      </p:sp>
    </p:spTree>
    <p:extLst>
      <p:ext uri="{BB962C8B-B14F-4D97-AF65-F5344CB8AC3E}">
        <p14:creationId xmlns:p14="http://schemas.microsoft.com/office/powerpoint/2010/main" val="1623655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D1005C-38B3-184F-F5A6-2D71882D220F}"/>
              </a:ext>
            </a:extLst>
          </p:cNvPr>
          <p:cNvSpPr>
            <a:spLocks noGrp="1"/>
          </p:cNvSpPr>
          <p:nvPr>
            <p:ph type="title"/>
          </p:nvPr>
        </p:nvSpPr>
        <p:spPr>
          <a:xfrm>
            <a:off x="878378" y="1769976"/>
            <a:ext cx="10515600" cy="1370807"/>
          </a:xfrm>
        </p:spPr>
        <p:txBody>
          <a:bodyPr>
            <a:normAutofit/>
          </a:bodyPr>
          <a:lstStyle/>
          <a:p>
            <a:pPr algn="ctr"/>
            <a:r>
              <a:rPr lang="de-DE" sz="3600" b="1" i="1" dirty="0"/>
              <a:t>Pflanzliche Bodenbedeckung</a:t>
            </a:r>
          </a:p>
        </p:txBody>
      </p:sp>
      <p:sp>
        <p:nvSpPr>
          <p:cNvPr id="3" name="Inhaltsplatzhalter 2">
            <a:extLst>
              <a:ext uri="{FF2B5EF4-FFF2-40B4-BE49-F238E27FC236}">
                <a16:creationId xmlns:a16="http://schemas.microsoft.com/office/drawing/2014/main" id="{3B51C166-2248-55A6-D39E-A0D66945B74C}"/>
              </a:ext>
            </a:extLst>
          </p:cNvPr>
          <p:cNvSpPr>
            <a:spLocks noGrp="1"/>
          </p:cNvSpPr>
          <p:nvPr>
            <p:ph idx="1"/>
          </p:nvPr>
        </p:nvSpPr>
        <p:spPr>
          <a:xfrm>
            <a:off x="947650" y="2851265"/>
            <a:ext cx="10406149" cy="3505085"/>
          </a:xfrm>
        </p:spPr>
        <p:txBody>
          <a:bodyPr>
            <a:normAutofit/>
          </a:bodyPr>
          <a:lstStyle/>
          <a:p>
            <a:pPr marL="0" indent="0">
              <a:buNone/>
            </a:pPr>
            <a:r>
              <a:rPr lang="de-DE" sz="2200" dirty="0">
                <a:latin typeface="+mj-lt"/>
              </a:rPr>
              <a:t>Bodendecker sind wichtige Pflanzen im pflegeleichten, wassersparenden Garten. Besonders effektiv tragen sie zu einer Reduzierung der Verdunstung bei, wenn sie nicht nur im Sommer grün sind, sondern auch im Winter den Boden mit ihrem Laub bedecken. Sie bilden rund ums Jahr eine grüne, geschlossene Pflanzendecke, wenn ihr Standort nicht zu offen und vor Kahlfrost oder Wintersonne geschützt ist.</a:t>
            </a:r>
          </a:p>
          <a:p>
            <a:pPr marL="0" indent="0">
              <a:buNone/>
            </a:pPr>
            <a:r>
              <a:rPr lang="de-DE" sz="2200" dirty="0">
                <a:latin typeface="+mj-lt"/>
              </a:rPr>
              <a:t> Zu den empfehlenswerten immergrünen Bodendeckern gehören z.B. das Kleine Immergrün, Dickmännchen, Feldthymian, oder Fiederpolster. Am besten pflanzt man Bodendecker im Frühling oder Herbst. Dann ist der Boden meist feuchter, und man muss in der Anwachsphase weniger gießen.</a:t>
            </a:r>
          </a:p>
        </p:txBody>
      </p:sp>
      <p:sp>
        <p:nvSpPr>
          <p:cNvPr id="4" name="Datumsplatzhalter 3">
            <a:extLst>
              <a:ext uri="{FF2B5EF4-FFF2-40B4-BE49-F238E27FC236}">
                <a16:creationId xmlns:a16="http://schemas.microsoft.com/office/drawing/2014/main" id="{1E9CF2F1-B863-9C9D-8AA8-EE54FD7DE70B}"/>
              </a:ext>
            </a:extLst>
          </p:cNvPr>
          <p:cNvSpPr>
            <a:spLocks noGrp="1"/>
          </p:cNvSpPr>
          <p:nvPr>
            <p:ph type="dt" sz="half" idx="10"/>
          </p:nvPr>
        </p:nvSpPr>
        <p:spPr/>
        <p:txBody>
          <a:bodyPr/>
          <a:lstStyle/>
          <a:p>
            <a:r>
              <a:rPr lang="de-DE" dirty="0"/>
              <a:t>10.06.2025</a:t>
            </a:r>
          </a:p>
        </p:txBody>
      </p:sp>
      <p:sp>
        <p:nvSpPr>
          <p:cNvPr id="5" name="Fußzeilenplatzhalter 4">
            <a:extLst>
              <a:ext uri="{FF2B5EF4-FFF2-40B4-BE49-F238E27FC236}">
                <a16:creationId xmlns:a16="http://schemas.microsoft.com/office/drawing/2014/main" id="{F646F226-7631-37FC-F194-3EE7E636FBD8}"/>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680B94F3-0045-6ADE-2559-5980304C89F9}"/>
              </a:ext>
            </a:extLst>
          </p:cNvPr>
          <p:cNvSpPr>
            <a:spLocks noGrp="1"/>
          </p:cNvSpPr>
          <p:nvPr>
            <p:ph type="sldNum" sz="quarter" idx="12"/>
          </p:nvPr>
        </p:nvSpPr>
        <p:spPr/>
        <p:txBody>
          <a:bodyPr/>
          <a:lstStyle/>
          <a:p>
            <a:r>
              <a:rPr lang="de-DE" dirty="0"/>
              <a:t>Folie &lt;9&gt; von 14</a:t>
            </a:r>
          </a:p>
        </p:txBody>
      </p:sp>
    </p:spTree>
    <p:extLst>
      <p:ext uri="{BB962C8B-B14F-4D97-AF65-F5344CB8AC3E}">
        <p14:creationId xmlns:p14="http://schemas.microsoft.com/office/powerpoint/2010/main" val="332783003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 id="{E97A3AAA-E319-4E9D-8BF3-9E9E43AAB34B}" vid="{488BF8F1-6D27-48CD-92D0-7908E918094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Workshop (4)</Template>
  <TotalTime>0</TotalTime>
  <Words>1450</Words>
  <Application>Microsoft Office PowerPoint</Application>
  <PresentationFormat>Breitbild</PresentationFormat>
  <Paragraphs>93</Paragraphs>
  <Slides>14</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14</vt:i4>
      </vt:variant>
    </vt:vector>
  </HeadingPairs>
  <TitlesOfParts>
    <vt:vector size="18" baseType="lpstr">
      <vt:lpstr>Aptos</vt:lpstr>
      <vt:lpstr>Aptos Display</vt:lpstr>
      <vt:lpstr>Arial</vt:lpstr>
      <vt:lpstr>Office</vt:lpstr>
      <vt:lpstr> </vt:lpstr>
      <vt:lpstr>Trockenheitsverträgliche Gemüse und Kräuter</vt:lpstr>
      <vt:lpstr>Trockenheitsverträgliche Stauden</vt:lpstr>
      <vt:lpstr>Gärtnern (fast) ohne gießen </vt:lpstr>
      <vt:lpstr>Wasservorrat nutzen </vt:lpstr>
      <vt:lpstr>Überleben mit Strategie </vt:lpstr>
      <vt:lpstr>In Etagen denken</vt:lpstr>
      <vt:lpstr>PowerPoint-Präsentation</vt:lpstr>
      <vt:lpstr>Pflanzliche Bodenbedeckung</vt:lpstr>
      <vt:lpstr>Neue Räume schaffen</vt:lpstr>
      <vt:lpstr>Natürlich abgebremst</vt:lpstr>
      <vt:lpstr>Bodenwellen</vt:lpstr>
      <vt:lpstr>Richtig gießen</vt:lpstr>
      <vt:lpstr>Danke für eure Aufmerksamkeit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Natascha Tomlik</dc:creator>
  <cp:lastModifiedBy>Norbert Terzenbach</cp:lastModifiedBy>
  <cp:revision>6</cp:revision>
  <dcterms:created xsi:type="dcterms:W3CDTF">2025-05-09T05:10:10Z</dcterms:created>
  <dcterms:modified xsi:type="dcterms:W3CDTF">2025-07-04T14:04:42Z</dcterms:modified>
</cp:coreProperties>
</file>