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462003-729A-4D0F-B444-5CE4F4CE139B}" v="14" dt="2025-05-26T11:29:10.8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5" autoAdjust="0"/>
    <p:restoredTop sz="94673" autoAdjust="0"/>
  </p:normalViewPr>
  <p:slideViewPr>
    <p:cSldViewPr snapToGrid="0">
      <p:cViewPr varScale="1">
        <p:scale>
          <a:sx n="97" d="100"/>
          <a:sy n="97" d="100"/>
        </p:scale>
        <p:origin x="1110" y="306"/>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49384048-9DE8-4972-8EBF-0B7778F4F569}" type="datetimeFigureOut">
              <a:rPr lang="de-DE" smtClean="0"/>
              <a:t>27.05.2025</a:t>
            </a:fld>
            <a:endParaRPr lang="de-DE"/>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DB238146-48C3-4C7B-BC14-70435DEB6402}" type="slidenum">
              <a:rPr lang="de-DE" smtClean="0"/>
              <a:t>‹Nr.›</a:t>
            </a:fld>
            <a:endParaRPr lang="de-DE"/>
          </a:p>
        </p:txBody>
      </p:sp>
    </p:spTree>
    <p:extLst>
      <p:ext uri="{BB962C8B-B14F-4D97-AF65-F5344CB8AC3E}">
        <p14:creationId xmlns:p14="http://schemas.microsoft.com/office/powerpoint/2010/main" val="4253682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B238146-48C3-4C7B-BC14-70435DEB6402}" type="slidenum">
              <a:rPr lang="de-DE" smtClean="0"/>
              <a:t>9</a:t>
            </a:fld>
            <a:endParaRPr lang="de-DE"/>
          </a:p>
        </p:txBody>
      </p:sp>
    </p:spTree>
    <p:extLst>
      <p:ext uri="{BB962C8B-B14F-4D97-AF65-F5344CB8AC3E}">
        <p14:creationId xmlns:p14="http://schemas.microsoft.com/office/powerpoint/2010/main" val="442598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D8A7E-F21C-D831-8D01-F71695B050D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D3FCFACA-C544-B599-79F1-BDE9424CC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FB2E193-9B6A-2986-DC6F-63FCBB3F24A0}"/>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7AE71099-84CC-2B80-2C28-E932A587B3B1}"/>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08D4F3E4-A1EC-69AF-5C66-FE64C68DE30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62958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59486-DACF-A411-1274-3A6489C1A15E}"/>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470094B-08CE-F05F-A01B-7DDE0AE9545B}"/>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EE1D290-91EF-CEB5-6D37-949EAC09229E}"/>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C7887AED-97AA-4D25-1FE8-1A36DCABE952}"/>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CA14773D-DE36-2871-68C9-62C359DCB515}"/>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57135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C128937-1799-9B25-F273-B6D7A6EBB45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800E650-9ECF-9D75-3B35-BF37C85DD0E0}"/>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1EC14F0-37BD-7076-DF2C-CBC3C95AB87E}"/>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D5BC61FC-7373-C18C-2009-7601B390ACE9}"/>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788BEB78-880A-2A4B-A6D6-C3214CEBE351}"/>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51173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75C9C2-FDAF-DE5F-B9BF-FC65056E7ED1}"/>
              </a:ext>
            </a:extLst>
          </p:cNvPr>
          <p:cNvSpPr>
            <a:spLocks noGrp="1"/>
          </p:cNvSpPr>
          <p:nvPr>
            <p:ph type="title"/>
          </p:nvPr>
        </p:nvSpPr>
        <p:spPr>
          <a:xfrm>
            <a:off x="838200" y="365125"/>
            <a:ext cx="10515600" cy="1370807"/>
          </a:xfrm>
        </p:spPr>
        <p:txBody>
          <a:bodyPr/>
          <a:lstStyle>
            <a:lvl1pPr>
              <a:defRPr/>
            </a:lvl1pPr>
          </a:lstStyle>
          <a:p>
            <a:r>
              <a:rPr lang="de-DE"/>
              <a:t>Mastertitelformat bearbeiten</a:t>
            </a:r>
            <a:endParaRPr lang="de-DE" dirty="0"/>
          </a:p>
        </p:txBody>
      </p:sp>
      <p:sp>
        <p:nvSpPr>
          <p:cNvPr id="3" name="Inhaltsplatzhalter 2">
            <a:extLst>
              <a:ext uri="{FF2B5EF4-FFF2-40B4-BE49-F238E27FC236}">
                <a16:creationId xmlns:a16="http://schemas.microsoft.com/office/drawing/2014/main" id="{F7408790-F39E-3C03-571D-8C7681D6E712}"/>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133BED37-3CF0-410B-9EB4-9C3DAC6D7907}"/>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ACCA7DB8-8622-00AB-94B3-0115FBCF9631}"/>
              </a:ext>
            </a:extLst>
          </p:cNvPr>
          <p:cNvSpPr>
            <a:spLocks noGrp="1"/>
          </p:cNvSpPr>
          <p:nvPr>
            <p:ph type="ftr" sz="quarter" idx="11"/>
          </p:nvPr>
        </p:nvSpPr>
        <p:spPr/>
        <p:txBody>
          <a:bodyPr/>
          <a:lstStyle>
            <a:lvl1pPr>
              <a:defRPr/>
            </a:lvl1pPr>
          </a:lstStyle>
          <a:p>
            <a:r>
              <a:rPr lang="de-DE" dirty="0"/>
              <a:t>Autorin Natascha Tomlik</a:t>
            </a:r>
          </a:p>
        </p:txBody>
      </p:sp>
      <p:sp>
        <p:nvSpPr>
          <p:cNvPr id="6" name="Foliennummernplatzhalter 5">
            <a:extLst>
              <a:ext uri="{FF2B5EF4-FFF2-40B4-BE49-F238E27FC236}">
                <a16:creationId xmlns:a16="http://schemas.microsoft.com/office/drawing/2014/main" id="{A3453ECD-A8C1-9FB6-E05C-E17C720BF4CE}"/>
              </a:ext>
            </a:extLst>
          </p:cNvPr>
          <p:cNvSpPr>
            <a:spLocks noGrp="1"/>
          </p:cNvSpPr>
          <p:nvPr>
            <p:ph type="sldNum" sz="quarter" idx="12"/>
          </p:nvPr>
        </p:nvSpPr>
        <p:spPr/>
        <p:txBody>
          <a:bodyPr/>
          <a:lstStyle/>
          <a:p>
            <a:r>
              <a:rPr lang="de-DE" dirty="0"/>
              <a:t>Folie &lt;#&gt; von xx</a:t>
            </a:r>
          </a:p>
        </p:txBody>
      </p:sp>
      <p:pic>
        <p:nvPicPr>
          <p:cNvPr id="10" name="Grafik 9" descr="Ein Bild, das Blume, Himmel, Panorama, draußen enthält.&#10;&#10;KI-generierte Inhalte können fehlerhaft sein.">
            <a:extLst>
              <a:ext uri="{FF2B5EF4-FFF2-40B4-BE49-F238E27FC236}">
                <a16:creationId xmlns:a16="http://schemas.microsoft.com/office/drawing/2014/main" id="{9A9C80ED-47D0-AF81-934C-749993BF049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69342" y="365124"/>
            <a:ext cx="7820630" cy="1370807"/>
          </a:xfrm>
          <a:prstGeom prst="rect">
            <a:avLst/>
          </a:prstGeom>
        </p:spPr>
      </p:pic>
    </p:spTree>
    <p:extLst>
      <p:ext uri="{BB962C8B-B14F-4D97-AF65-F5344CB8AC3E}">
        <p14:creationId xmlns:p14="http://schemas.microsoft.com/office/powerpoint/2010/main" val="299044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7E9290-90D6-3775-AB74-CC9AE88CE9F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14E2515F-5229-6168-F422-80D9E05F6A0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51E639B4-BDFE-1A1C-7E5D-472FB6F7F87D}"/>
              </a:ext>
            </a:extLst>
          </p:cNvPr>
          <p:cNvSpPr>
            <a:spLocks noGrp="1"/>
          </p:cNvSpPr>
          <p:nvPr>
            <p:ph type="dt" sz="half" idx="10"/>
          </p:nvPr>
        </p:nvSpPr>
        <p:spPr/>
        <p:txBody>
          <a:bodyPr/>
          <a:lstStyle/>
          <a:p>
            <a:r>
              <a:rPr lang="de-DE"/>
              <a:t>28.04.2025</a:t>
            </a:r>
          </a:p>
        </p:txBody>
      </p:sp>
      <p:sp>
        <p:nvSpPr>
          <p:cNvPr id="5" name="Fußzeilenplatzhalter 4">
            <a:extLst>
              <a:ext uri="{FF2B5EF4-FFF2-40B4-BE49-F238E27FC236}">
                <a16:creationId xmlns:a16="http://schemas.microsoft.com/office/drawing/2014/main" id="{0A4404C8-770F-3EAA-F7EC-CBCB53319865}"/>
              </a:ext>
            </a:extLst>
          </p:cNvPr>
          <p:cNvSpPr>
            <a:spLocks noGrp="1"/>
          </p:cNvSpPr>
          <p:nvPr>
            <p:ph type="ftr" sz="quarter" idx="11"/>
          </p:nvPr>
        </p:nvSpPr>
        <p:spPr/>
        <p:txBody>
          <a:bodyPr/>
          <a:lstStyle/>
          <a:p>
            <a:r>
              <a:rPr lang="de-DE"/>
              <a:t>Autorin Natascha Tomlik</a:t>
            </a:r>
          </a:p>
        </p:txBody>
      </p:sp>
      <p:sp>
        <p:nvSpPr>
          <p:cNvPr id="6" name="Foliennummernplatzhalter 5">
            <a:extLst>
              <a:ext uri="{FF2B5EF4-FFF2-40B4-BE49-F238E27FC236}">
                <a16:creationId xmlns:a16="http://schemas.microsoft.com/office/drawing/2014/main" id="{D3EADEF9-B0C1-A5D9-9191-9988D42612B8}"/>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27200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D1191-840F-0739-A9E0-36BAF9F42DE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5BD192C-561F-F396-628C-F368DBC40A1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E18D7B3-B34B-EF1E-FC50-23F0100FA5E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BBB2C15-E8CF-8AB7-9801-84CDCC740CBE}"/>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CA28FA6C-2CE7-835C-CFBA-259BC06ABA00}"/>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9352F893-0414-658A-28DC-C371F1450C5B}"/>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3844271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5481BC-5F00-F9A0-79A7-9181CF3E063F}"/>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F75E71D4-045C-53E8-F7AF-A55F7D7E89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1B91313-81DB-3D21-BD26-87F1EDC396C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2C66C2F-B25A-E5CD-1483-6B9C98301A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1666457F-423E-C09A-E731-AE8D0EBBFD3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6F3EF2C5-F510-34A6-F4EB-1E073F2BB54B}"/>
              </a:ext>
            </a:extLst>
          </p:cNvPr>
          <p:cNvSpPr>
            <a:spLocks noGrp="1"/>
          </p:cNvSpPr>
          <p:nvPr>
            <p:ph type="dt" sz="half" idx="10"/>
          </p:nvPr>
        </p:nvSpPr>
        <p:spPr/>
        <p:txBody>
          <a:bodyPr/>
          <a:lstStyle/>
          <a:p>
            <a:r>
              <a:rPr lang="de-DE"/>
              <a:t>28.04.2025</a:t>
            </a:r>
          </a:p>
        </p:txBody>
      </p:sp>
      <p:sp>
        <p:nvSpPr>
          <p:cNvPr id="8" name="Fußzeilenplatzhalter 7">
            <a:extLst>
              <a:ext uri="{FF2B5EF4-FFF2-40B4-BE49-F238E27FC236}">
                <a16:creationId xmlns:a16="http://schemas.microsoft.com/office/drawing/2014/main" id="{5A61F935-590E-BD2F-3C97-DC2495EC1808}"/>
              </a:ext>
            </a:extLst>
          </p:cNvPr>
          <p:cNvSpPr>
            <a:spLocks noGrp="1"/>
          </p:cNvSpPr>
          <p:nvPr>
            <p:ph type="ftr" sz="quarter" idx="11"/>
          </p:nvPr>
        </p:nvSpPr>
        <p:spPr/>
        <p:txBody>
          <a:bodyPr/>
          <a:lstStyle/>
          <a:p>
            <a:r>
              <a:rPr lang="de-DE"/>
              <a:t>Autorin Natascha Tomlik</a:t>
            </a:r>
          </a:p>
        </p:txBody>
      </p:sp>
      <p:sp>
        <p:nvSpPr>
          <p:cNvPr id="9" name="Foliennummernplatzhalter 8">
            <a:extLst>
              <a:ext uri="{FF2B5EF4-FFF2-40B4-BE49-F238E27FC236}">
                <a16:creationId xmlns:a16="http://schemas.microsoft.com/office/drawing/2014/main" id="{794F5636-6DBC-58A4-3224-A46CFAEBA11E}"/>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422194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B286D-D670-BF29-42A7-C80E9390C2BF}"/>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93D5674D-34E4-F494-1BBE-59284B2C97D5}"/>
              </a:ext>
            </a:extLst>
          </p:cNvPr>
          <p:cNvSpPr>
            <a:spLocks noGrp="1"/>
          </p:cNvSpPr>
          <p:nvPr>
            <p:ph type="dt" sz="half" idx="10"/>
          </p:nvPr>
        </p:nvSpPr>
        <p:spPr/>
        <p:txBody>
          <a:bodyPr/>
          <a:lstStyle/>
          <a:p>
            <a:r>
              <a:rPr lang="de-DE"/>
              <a:t>28.04.2025</a:t>
            </a:r>
          </a:p>
        </p:txBody>
      </p:sp>
      <p:sp>
        <p:nvSpPr>
          <p:cNvPr id="4" name="Fußzeilenplatzhalter 3">
            <a:extLst>
              <a:ext uri="{FF2B5EF4-FFF2-40B4-BE49-F238E27FC236}">
                <a16:creationId xmlns:a16="http://schemas.microsoft.com/office/drawing/2014/main" id="{2FCE625B-BB18-0E79-2DDE-67F753534672}"/>
              </a:ext>
            </a:extLst>
          </p:cNvPr>
          <p:cNvSpPr>
            <a:spLocks noGrp="1"/>
          </p:cNvSpPr>
          <p:nvPr>
            <p:ph type="ftr" sz="quarter" idx="11"/>
          </p:nvPr>
        </p:nvSpPr>
        <p:spPr/>
        <p:txBody>
          <a:bodyPr/>
          <a:lstStyle/>
          <a:p>
            <a:r>
              <a:rPr lang="de-DE"/>
              <a:t>Autorin Natascha Tomlik</a:t>
            </a:r>
          </a:p>
        </p:txBody>
      </p:sp>
      <p:sp>
        <p:nvSpPr>
          <p:cNvPr id="5" name="Foliennummernplatzhalter 4">
            <a:extLst>
              <a:ext uri="{FF2B5EF4-FFF2-40B4-BE49-F238E27FC236}">
                <a16:creationId xmlns:a16="http://schemas.microsoft.com/office/drawing/2014/main" id="{3E900796-E384-AF5A-8F25-E6E678369489}"/>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98314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7B2C62AA-E670-96F1-F778-DDEF8D3BCFC6}"/>
              </a:ext>
            </a:extLst>
          </p:cNvPr>
          <p:cNvSpPr>
            <a:spLocks noGrp="1"/>
          </p:cNvSpPr>
          <p:nvPr>
            <p:ph type="dt" sz="half" idx="10"/>
          </p:nvPr>
        </p:nvSpPr>
        <p:spPr/>
        <p:txBody>
          <a:bodyPr/>
          <a:lstStyle/>
          <a:p>
            <a:r>
              <a:rPr lang="de-DE"/>
              <a:t>28.04.2025</a:t>
            </a:r>
          </a:p>
        </p:txBody>
      </p:sp>
      <p:sp>
        <p:nvSpPr>
          <p:cNvPr id="3" name="Fußzeilenplatzhalter 2">
            <a:extLst>
              <a:ext uri="{FF2B5EF4-FFF2-40B4-BE49-F238E27FC236}">
                <a16:creationId xmlns:a16="http://schemas.microsoft.com/office/drawing/2014/main" id="{27C7A14D-CC0C-944E-75B8-3DC4AAA25085}"/>
              </a:ext>
            </a:extLst>
          </p:cNvPr>
          <p:cNvSpPr>
            <a:spLocks noGrp="1"/>
          </p:cNvSpPr>
          <p:nvPr>
            <p:ph type="ftr" sz="quarter" idx="11"/>
          </p:nvPr>
        </p:nvSpPr>
        <p:spPr/>
        <p:txBody>
          <a:bodyPr/>
          <a:lstStyle/>
          <a:p>
            <a:r>
              <a:rPr lang="de-DE"/>
              <a:t>Autorin Natascha Tomlik</a:t>
            </a:r>
          </a:p>
        </p:txBody>
      </p:sp>
      <p:sp>
        <p:nvSpPr>
          <p:cNvPr id="4" name="Foliennummernplatzhalter 3">
            <a:extLst>
              <a:ext uri="{FF2B5EF4-FFF2-40B4-BE49-F238E27FC236}">
                <a16:creationId xmlns:a16="http://schemas.microsoft.com/office/drawing/2014/main" id="{678E72CD-4493-D92C-C144-AAC6B1B7B5D4}"/>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191698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46B3EC-E125-C65C-6FBB-9AE7DDB13FC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F076C877-A4FD-535A-EC53-F1B43CCEFC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DBF584D-8EB0-B28A-2484-5BA1BBC69A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A0C0D7D-78D4-0782-328C-BE97CB8E849A}"/>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FECFFAEA-E75B-15E5-90C5-6C064BF631A3}"/>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6DF044E1-6713-0A0D-8EE8-357F1ADD60FF}"/>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2729403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AFBD60-5021-2B19-63A5-4B856317D2C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1BB20537-A9A9-8C24-0D3A-8FC6D25ED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a:extLst>
              <a:ext uri="{FF2B5EF4-FFF2-40B4-BE49-F238E27FC236}">
                <a16:creationId xmlns:a16="http://schemas.microsoft.com/office/drawing/2014/main" id="{DEF61B9C-19BE-1386-9EA8-7759A4CBA5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C1B6EC8-9C04-881E-28B5-082B059F75E9}"/>
              </a:ext>
            </a:extLst>
          </p:cNvPr>
          <p:cNvSpPr>
            <a:spLocks noGrp="1"/>
          </p:cNvSpPr>
          <p:nvPr>
            <p:ph type="dt" sz="half" idx="10"/>
          </p:nvPr>
        </p:nvSpPr>
        <p:spPr/>
        <p:txBody>
          <a:bodyPr/>
          <a:lstStyle/>
          <a:p>
            <a:r>
              <a:rPr lang="de-DE"/>
              <a:t>28.04.2025</a:t>
            </a:r>
          </a:p>
        </p:txBody>
      </p:sp>
      <p:sp>
        <p:nvSpPr>
          <p:cNvPr id="6" name="Fußzeilenplatzhalter 5">
            <a:extLst>
              <a:ext uri="{FF2B5EF4-FFF2-40B4-BE49-F238E27FC236}">
                <a16:creationId xmlns:a16="http://schemas.microsoft.com/office/drawing/2014/main" id="{F304A8DF-AE7E-A87B-8702-876F7753F359}"/>
              </a:ext>
            </a:extLst>
          </p:cNvPr>
          <p:cNvSpPr>
            <a:spLocks noGrp="1"/>
          </p:cNvSpPr>
          <p:nvPr>
            <p:ph type="ftr" sz="quarter" idx="11"/>
          </p:nvPr>
        </p:nvSpPr>
        <p:spPr/>
        <p:txBody>
          <a:bodyPr/>
          <a:lstStyle/>
          <a:p>
            <a:r>
              <a:rPr lang="de-DE"/>
              <a:t>Autorin Natascha Tomlik</a:t>
            </a:r>
          </a:p>
        </p:txBody>
      </p:sp>
      <p:sp>
        <p:nvSpPr>
          <p:cNvPr id="7" name="Foliennummernplatzhalter 6">
            <a:extLst>
              <a:ext uri="{FF2B5EF4-FFF2-40B4-BE49-F238E27FC236}">
                <a16:creationId xmlns:a16="http://schemas.microsoft.com/office/drawing/2014/main" id="{C3FB3C99-3273-DD26-50F3-E1DE3BA218D7}"/>
              </a:ext>
            </a:extLst>
          </p:cNvPr>
          <p:cNvSpPr>
            <a:spLocks noGrp="1"/>
          </p:cNvSpPr>
          <p:nvPr>
            <p:ph type="sldNum" sz="quarter" idx="12"/>
          </p:nvPr>
        </p:nvSpPr>
        <p:spPr/>
        <p:txBody>
          <a:bodyPr/>
          <a:lstStyle/>
          <a:p>
            <a:fld id="{3E91A60F-8305-4059-8C10-26F448404719}" type="slidenum">
              <a:rPr lang="de-DE" smtClean="0"/>
              <a:t>‹Nr.›</a:t>
            </a:fld>
            <a:endParaRPr lang="de-DE"/>
          </a:p>
        </p:txBody>
      </p:sp>
    </p:spTree>
    <p:extLst>
      <p:ext uri="{BB962C8B-B14F-4D97-AF65-F5344CB8AC3E}">
        <p14:creationId xmlns:p14="http://schemas.microsoft.com/office/powerpoint/2010/main" val="1913566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6643797-D6DC-BAB8-168E-F758D3899F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BCC12380-5FCF-8E9A-F368-388BCBCC15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EF8B5E6-7CD0-F846-3FB8-C09ACB7538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de-DE"/>
              <a:t>28.04.2025</a:t>
            </a:r>
          </a:p>
        </p:txBody>
      </p:sp>
      <p:sp>
        <p:nvSpPr>
          <p:cNvPr id="5" name="Fußzeilenplatzhalter 4">
            <a:extLst>
              <a:ext uri="{FF2B5EF4-FFF2-40B4-BE49-F238E27FC236}">
                <a16:creationId xmlns:a16="http://schemas.microsoft.com/office/drawing/2014/main" id="{AB60F275-1075-678A-018D-C1EA84F72B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de-DE"/>
              <a:t>Autorin Natascha Tomlik</a:t>
            </a:r>
          </a:p>
        </p:txBody>
      </p:sp>
      <p:sp>
        <p:nvSpPr>
          <p:cNvPr id="6" name="Foliennummernplatzhalter 5">
            <a:extLst>
              <a:ext uri="{FF2B5EF4-FFF2-40B4-BE49-F238E27FC236}">
                <a16:creationId xmlns:a16="http://schemas.microsoft.com/office/drawing/2014/main" id="{4D9E5DA3-2583-3EC0-5620-F36B112509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E91A60F-8305-4059-8C10-26F448404719}" type="slidenum">
              <a:rPr lang="de-DE" smtClean="0"/>
              <a:t>‹Nr.›</a:t>
            </a:fld>
            <a:endParaRPr lang="de-DE"/>
          </a:p>
        </p:txBody>
      </p:sp>
    </p:spTree>
    <p:extLst>
      <p:ext uri="{BB962C8B-B14F-4D97-AF65-F5344CB8AC3E}">
        <p14:creationId xmlns:p14="http://schemas.microsoft.com/office/powerpoint/2010/main" val="2707297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utopia.de/ratgeber/thymian-und-seine-wirkung-gewuerz-oder-heilkraut/" TargetMode="External"/><Relationship Id="rId3" Type="http://schemas.openxmlformats.org/officeDocument/2006/relationships/hyperlink" Target="https://utopia.de/ratgeber/so-gesund-ist-knoblauch-naehrwerte-und-wirkung-im-ueberblick/" TargetMode="External"/><Relationship Id="rId7" Type="http://schemas.openxmlformats.org/officeDocument/2006/relationships/hyperlink" Target="https://utopia.de/ratgeber/diese-sorten-von-minze-solltest-du-kennen/" TargetMode="External"/><Relationship Id="rId2" Type="http://schemas.openxmlformats.org/officeDocument/2006/relationships/hyperlink" Target="https://utopia.de/ratgeber/liste-mit-kuechenkraeutern-diese-kraeuter-duerfen-in-keiner-kueche-fehlen/" TargetMode="External"/><Relationship Id="rId1" Type="http://schemas.openxmlformats.org/officeDocument/2006/relationships/slideLayout" Target="../slideLayouts/slideLayout2.xml"/><Relationship Id="rId6" Type="http://schemas.openxmlformats.org/officeDocument/2006/relationships/hyperlink" Target="https://utopia.de/ratgeber/borretsch-was-du-ueber-anbau-wirkung-und-verwendung-wissen-musst/" TargetMode="External"/><Relationship Id="rId5" Type="http://schemas.openxmlformats.org/officeDocument/2006/relationships/hyperlink" Target="https://utopia.de/ratgeber/lorbeer-wirkung-anwendung-und-anbau/" TargetMode="External"/><Relationship Id="rId4" Type="http://schemas.openxmlformats.org/officeDocument/2006/relationships/hyperlink" Target="https://utopia.de/ratgeber/baerlauchoel-ein-rezept-zum-selbermache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leniundhans.de/kategorien/wuerzen-verfeinern/salz-gewuerze/salz/" TargetMode="External"/><Relationship Id="rId2" Type="http://schemas.openxmlformats.org/officeDocument/2006/relationships/hyperlink" Target="https://www.leniundhans.de/kategorien/essig-oel/oele/olivenoe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lecker.de/apfel-zimt-sirup-23819.html" TargetMode="External"/><Relationship Id="rId13" Type="http://schemas.openxmlformats.org/officeDocument/2006/relationships/hyperlink" Target="https://www.lecker.de/orangen-thymian-sirup-69685.html" TargetMode="External"/><Relationship Id="rId3" Type="http://schemas.openxmlformats.org/officeDocument/2006/relationships/hyperlink" Target="https://www.lecker.de/grundrezept-fuer-waldmeistersirup-71752.html" TargetMode="External"/><Relationship Id="rId7" Type="http://schemas.openxmlformats.org/officeDocument/2006/relationships/hyperlink" Target="https://www.lecker.de/johannisbeersirup-selber-machen-so-gehts-74554.html" TargetMode="External"/><Relationship Id="rId12" Type="http://schemas.openxmlformats.org/officeDocument/2006/relationships/hyperlink" Target="https://www.lecker.de/waermender-zitronen-ingwer-sirup-81029.html" TargetMode="External"/><Relationship Id="rId2" Type="http://schemas.openxmlformats.org/officeDocument/2006/relationships/hyperlink" Target="https://www.lecker.de/rhabarber-sirup-60109.html" TargetMode="External"/><Relationship Id="rId1" Type="http://schemas.openxmlformats.org/officeDocument/2006/relationships/slideLayout" Target="../slideLayouts/slideLayout2.xml"/><Relationship Id="rId6" Type="http://schemas.openxmlformats.org/officeDocument/2006/relationships/hyperlink" Target="https://www.lecker.de/kirschsirup-83916.html" TargetMode="External"/><Relationship Id="rId11" Type="http://schemas.openxmlformats.org/officeDocument/2006/relationships/hyperlink" Target="https://www.lecker.de/zimtsirup-65913.html" TargetMode="External"/><Relationship Id="rId5" Type="http://schemas.openxmlformats.org/officeDocument/2006/relationships/hyperlink" Target="https://www.lecker.de/erdbeersirup-83869.html" TargetMode="External"/><Relationship Id="rId10" Type="http://schemas.openxmlformats.org/officeDocument/2006/relationships/hyperlink" Target="https://www.lecker.de/kumquat-sirup-66744.html" TargetMode="External"/><Relationship Id="rId4" Type="http://schemas.openxmlformats.org/officeDocument/2006/relationships/hyperlink" Target="https://www.lecker.de/holunderbluetensirup-selber-machen-81570.html" TargetMode="External"/><Relationship Id="rId9" Type="http://schemas.openxmlformats.org/officeDocument/2006/relationships/hyperlink" Target="https://www.lecker.de/hagebutten-sirup-67255.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utopia.de/ratgeber/minze-anpflanzen-so-wird-es-eine-reiche-ernte/" TargetMode="External"/><Relationship Id="rId3" Type="http://schemas.openxmlformats.org/officeDocument/2006/relationships/hyperlink" Target="https://utopia.de/ratgeber/rosmarin-trocknen-so-wird-das-heilkraut-laenger-haltbar/" TargetMode="External"/><Relationship Id="rId7" Type="http://schemas.openxmlformats.org/officeDocument/2006/relationships/hyperlink" Target="https://utopia.de/ratgeber/oregano-trocknen-so-bleibt-er-laenger-aromatisch/"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s://utopia.de/ratgeber/salbei-richtig-ernten-und-trocknen-darauf-solltest-du-achten/" TargetMode="External"/><Relationship Id="rId5" Type="http://schemas.openxmlformats.org/officeDocument/2006/relationships/hyperlink" Target="https://utopia.de/ratgeber/thymian-und-seine-wirkung-gewuerz-oder-heilkraut/" TargetMode="External"/><Relationship Id="rId4" Type="http://schemas.openxmlformats.org/officeDocument/2006/relationships/hyperlink" Target="https://utopia.de/ratgeber/basilikum-trocknen-so-hast-du-laenger-was-davon/" TargetMode="External"/><Relationship Id="rId9" Type="http://schemas.openxmlformats.org/officeDocument/2006/relationships/hyperlink" Target="https://utopia.de/ratgeber/lavendel-trocknen-so-hast-du-laenger-was-von-den-duftenden-pflanzen/"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3A689D-229C-7736-09D1-9CC314BF2B88}"/>
              </a:ext>
            </a:extLst>
          </p:cNvPr>
          <p:cNvSpPr>
            <a:spLocks noGrp="1"/>
          </p:cNvSpPr>
          <p:nvPr>
            <p:ph type="title"/>
          </p:nvPr>
        </p:nvSpPr>
        <p:spPr/>
        <p:txBody>
          <a:bodyPr>
            <a:normAutofit/>
          </a:bodyPr>
          <a:lstStyle/>
          <a:p>
            <a:r>
              <a:rPr lang="de-DE" dirty="0"/>
              <a:t> </a:t>
            </a:r>
          </a:p>
        </p:txBody>
      </p:sp>
      <p:sp>
        <p:nvSpPr>
          <p:cNvPr id="3" name="Inhaltsplatzhalter 2">
            <a:extLst>
              <a:ext uri="{FF2B5EF4-FFF2-40B4-BE49-F238E27FC236}">
                <a16:creationId xmlns:a16="http://schemas.microsoft.com/office/drawing/2014/main" id="{C7B1F414-5034-84B7-B048-04A8779DD637}"/>
              </a:ext>
            </a:extLst>
          </p:cNvPr>
          <p:cNvSpPr>
            <a:spLocks noGrp="1"/>
          </p:cNvSpPr>
          <p:nvPr>
            <p:ph idx="1"/>
          </p:nvPr>
        </p:nvSpPr>
        <p:spPr>
          <a:xfrm>
            <a:off x="1045029" y="2411605"/>
            <a:ext cx="10308770" cy="3490432"/>
          </a:xfrm>
        </p:spPr>
        <p:txBody>
          <a:bodyPr>
            <a:normAutofit/>
          </a:bodyPr>
          <a:lstStyle/>
          <a:p>
            <a:pPr algn="ctr" rtl="0">
              <a:lnSpc>
                <a:spcPct val="100000"/>
              </a:lnSpc>
              <a:buNone/>
            </a:pPr>
            <a:r>
              <a:rPr lang="de-DE" sz="3600" b="1" i="1" dirty="0">
                <a:effectLst/>
                <a:latin typeface="Arial Black, sans-serif"/>
              </a:rPr>
              <a:t>Ernte, was tun </a:t>
            </a:r>
            <a:endParaRPr lang="de-DE" sz="3600" b="1" i="1" dirty="0">
              <a:effectLst/>
            </a:endParaRPr>
          </a:p>
          <a:p>
            <a:pPr marL="0" indent="0" algn="ctr" rtl="0">
              <a:lnSpc>
                <a:spcPct val="100000"/>
              </a:lnSpc>
              <a:buNone/>
            </a:pPr>
            <a:r>
              <a:rPr lang="de-DE" sz="3600" b="1" i="1" dirty="0">
                <a:effectLst/>
                <a:latin typeface="Arial Black, sans-serif"/>
              </a:rPr>
              <a:t>mit dem ganzen Obst und Gemüse Teil 1</a:t>
            </a:r>
            <a:endParaRPr lang="de-DE" sz="3600" b="1" i="1" dirty="0">
              <a:effectLst/>
            </a:endParaRPr>
          </a:p>
          <a:p>
            <a:endParaRPr lang="de-DE" dirty="0"/>
          </a:p>
        </p:txBody>
      </p:sp>
      <p:sp>
        <p:nvSpPr>
          <p:cNvPr id="4" name="Datumsplatzhalter 3">
            <a:extLst>
              <a:ext uri="{FF2B5EF4-FFF2-40B4-BE49-F238E27FC236}">
                <a16:creationId xmlns:a16="http://schemas.microsoft.com/office/drawing/2014/main" id="{C1A5D185-0667-BC12-9140-24D3C2C941B2}"/>
              </a:ext>
            </a:extLst>
          </p:cNvPr>
          <p:cNvSpPr>
            <a:spLocks noGrp="1"/>
          </p:cNvSpPr>
          <p:nvPr>
            <p:ph type="dt" sz="half" idx="10"/>
          </p:nvPr>
        </p:nvSpPr>
        <p:spPr/>
        <p:txBody>
          <a:bodyPr/>
          <a:lstStyle/>
          <a:p>
            <a:r>
              <a:rPr lang="de-DE" dirty="0"/>
              <a:t>© KGV Sorgenfrei    24.05.2025</a:t>
            </a:r>
          </a:p>
        </p:txBody>
      </p:sp>
      <p:sp>
        <p:nvSpPr>
          <p:cNvPr id="5" name="Fußzeilenplatzhalter 4">
            <a:extLst>
              <a:ext uri="{FF2B5EF4-FFF2-40B4-BE49-F238E27FC236}">
                <a16:creationId xmlns:a16="http://schemas.microsoft.com/office/drawing/2014/main" id="{93B063BC-AFFE-31A9-FEF3-F373BC6F429A}"/>
              </a:ext>
            </a:extLst>
          </p:cNvPr>
          <p:cNvSpPr>
            <a:spLocks noGrp="1"/>
          </p:cNvSpPr>
          <p:nvPr>
            <p:ph type="ftr" sz="quarter" idx="11"/>
          </p:nvPr>
        </p:nvSpPr>
        <p:spPr/>
        <p:txBody>
          <a:bodyPr/>
          <a:lstStyle/>
          <a:p>
            <a:r>
              <a:rPr lang="de-DE" dirty="0"/>
              <a:t>Referentin Natascha Tomlik</a:t>
            </a:r>
          </a:p>
        </p:txBody>
      </p:sp>
      <p:sp>
        <p:nvSpPr>
          <p:cNvPr id="6" name="Foliennummernplatzhalter 5">
            <a:extLst>
              <a:ext uri="{FF2B5EF4-FFF2-40B4-BE49-F238E27FC236}">
                <a16:creationId xmlns:a16="http://schemas.microsoft.com/office/drawing/2014/main" id="{C0B48EA0-6C5D-6350-0494-50A7496BE482}"/>
              </a:ext>
            </a:extLst>
          </p:cNvPr>
          <p:cNvSpPr>
            <a:spLocks noGrp="1"/>
          </p:cNvSpPr>
          <p:nvPr>
            <p:ph type="sldNum" sz="quarter" idx="12"/>
          </p:nvPr>
        </p:nvSpPr>
        <p:spPr/>
        <p:txBody>
          <a:bodyPr/>
          <a:lstStyle/>
          <a:p>
            <a:pPr algn="ctr"/>
            <a:r>
              <a:rPr lang="de-DE" dirty="0"/>
              <a:t>Folie &lt;1&gt; von 17</a:t>
            </a:r>
          </a:p>
        </p:txBody>
      </p:sp>
      <p:pic>
        <p:nvPicPr>
          <p:cNvPr id="8" name="Grafik 7">
            <a:extLst>
              <a:ext uri="{FF2B5EF4-FFF2-40B4-BE49-F238E27FC236}">
                <a16:creationId xmlns:a16="http://schemas.microsoft.com/office/drawing/2014/main" id="{8E9D9671-E020-CD62-F0F5-56BA6D6DAC90}"/>
              </a:ext>
            </a:extLst>
          </p:cNvPr>
          <p:cNvPicPr>
            <a:picLocks noChangeAspect="1"/>
          </p:cNvPicPr>
          <p:nvPr/>
        </p:nvPicPr>
        <p:blipFill>
          <a:blip r:embed="rId2"/>
          <a:stretch>
            <a:fillRect/>
          </a:stretch>
        </p:blipFill>
        <p:spPr>
          <a:xfrm>
            <a:off x="4956820" y="4404242"/>
            <a:ext cx="2485188" cy="1724951"/>
          </a:xfrm>
          <a:prstGeom prst="rect">
            <a:avLst/>
          </a:prstGeom>
        </p:spPr>
      </p:pic>
    </p:spTree>
    <p:extLst>
      <p:ext uri="{BB962C8B-B14F-4D97-AF65-F5344CB8AC3E}">
        <p14:creationId xmlns:p14="http://schemas.microsoft.com/office/powerpoint/2010/main" val="702095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86567E-1BEE-518F-7D90-F4BA880A5C79}"/>
              </a:ext>
            </a:extLst>
          </p:cNvPr>
          <p:cNvSpPr>
            <a:spLocks noGrp="1"/>
          </p:cNvSpPr>
          <p:nvPr>
            <p:ph type="title"/>
          </p:nvPr>
        </p:nvSpPr>
        <p:spPr>
          <a:xfrm>
            <a:off x="663632" y="1787236"/>
            <a:ext cx="10515601" cy="585413"/>
          </a:xfrm>
        </p:spPr>
        <p:txBody>
          <a:bodyPr>
            <a:normAutofit fontScale="90000"/>
          </a:bodyPr>
          <a:lstStyle/>
          <a:p>
            <a:pPr algn="ctr"/>
            <a:r>
              <a:rPr lang="de-DE" sz="3600" b="1" i="1" dirty="0"/>
              <a:t>Kräuteröl</a:t>
            </a:r>
            <a:r>
              <a:rPr lang="de-DE" sz="3600" b="1" i="1" dirty="0">
                <a:latin typeface="TTNorms"/>
              </a:rPr>
              <a:t> </a:t>
            </a:r>
          </a:p>
        </p:txBody>
      </p:sp>
      <p:sp>
        <p:nvSpPr>
          <p:cNvPr id="3" name="Inhaltsplatzhalter 2">
            <a:extLst>
              <a:ext uri="{FF2B5EF4-FFF2-40B4-BE49-F238E27FC236}">
                <a16:creationId xmlns:a16="http://schemas.microsoft.com/office/drawing/2014/main" id="{35A1E75C-D00B-26E0-9923-8311D76D3FCE}"/>
              </a:ext>
            </a:extLst>
          </p:cNvPr>
          <p:cNvSpPr>
            <a:spLocks noGrp="1"/>
          </p:cNvSpPr>
          <p:nvPr>
            <p:ph idx="1"/>
          </p:nvPr>
        </p:nvSpPr>
        <p:spPr>
          <a:xfrm>
            <a:off x="605442" y="2372649"/>
            <a:ext cx="10515601" cy="4127904"/>
          </a:xfrm>
        </p:spPr>
        <p:txBody>
          <a:bodyPr>
            <a:normAutofit fontScale="32500" lnSpcReduction="20000"/>
          </a:bodyPr>
          <a:lstStyle/>
          <a:p>
            <a:pPr algn="ctr">
              <a:spcAft>
                <a:spcPts val="1275"/>
              </a:spcAft>
              <a:buNone/>
            </a:pPr>
            <a:r>
              <a:rPr lang="de-DE" sz="4500" b="0" i="0" dirty="0">
                <a:solidFill>
                  <a:srgbClr val="252525"/>
                </a:solidFill>
                <a:effectLst/>
                <a:latin typeface="Roboto" panose="02000000000000000000" pitchFamily="2" charset="0"/>
              </a:rPr>
              <a:t>Wenn du Kräuteröl</a:t>
            </a:r>
            <a:r>
              <a:rPr lang="de-DE" sz="5500" b="1" i="0" baseline="30000" dirty="0">
                <a:solidFill>
                  <a:srgbClr val="252525"/>
                </a:solidFill>
                <a:effectLst/>
                <a:latin typeface="Roboto" panose="02000000000000000000" pitchFamily="2" charset="0"/>
              </a:rPr>
              <a:t>2</a:t>
            </a:r>
            <a:r>
              <a:rPr lang="de-DE" sz="4500" b="0" i="0" dirty="0">
                <a:solidFill>
                  <a:srgbClr val="252525"/>
                </a:solidFill>
                <a:effectLst/>
                <a:latin typeface="Roboto" panose="02000000000000000000" pitchFamily="2" charset="0"/>
              </a:rPr>
              <a:t> selber machen möchtest, sind deiner Kreativität bei der Auswahl der </a:t>
            </a:r>
            <a:r>
              <a:rPr lang="de-DE" sz="4500" b="1" i="0" u="none" strike="noStrike" dirty="0">
                <a:solidFill>
                  <a:srgbClr val="252525"/>
                </a:solidFill>
                <a:effectLst/>
                <a:latin typeface="Roboto" panose="02000000000000000000" pitchFamily="2" charset="0"/>
                <a:hlinkClick r:id="rId2"/>
              </a:rPr>
              <a:t>Küchenkräuter</a:t>
            </a:r>
            <a:r>
              <a:rPr lang="de-DE" sz="4500" b="0" i="0" dirty="0">
                <a:solidFill>
                  <a:srgbClr val="252525"/>
                </a:solidFill>
                <a:effectLst/>
                <a:latin typeface="Roboto" panose="02000000000000000000" pitchFamily="2" charset="0"/>
              </a:rPr>
              <a:t> keine Grenzen gesetzt. </a:t>
            </a:r>
          </a:p>
          <a:p>
            <a:pPr algn="l" fontAlgn="base">
              <a:buFont typeface="Arial" panose="020B0604020202020204" pitchFamily="34" charset="0"/>
              <a:buChar char="•"/>
            </a:pPr>
            <a:r>
              <a:rPr lang="de-DE" sz="4000" b="1" i="0" u="none" strike="noStrike" dirty="0">
                <a:solidFill>
                  <a:srgbClr val="252525"/>
                </a:solidFill>
                <a:effectLst/>
                <a:latin typeface="Roboto" panose="02000000000000000000" pitchFamily="2" charset="0"/>
                <a:hlinkClick r:id="rId3"/>
              </a:rPr>
              <a:t>Knoblauch</a:t>
            </a:r>
            <a:r>
              <a:rPr lang="de-DE" sz="4000" b="0" i="0" dirty="0">
                <a:solidFill>
                  <a:srgbClr val="252525"/>
                </a:solidFill>
                <a:effectLst/>
                <a:latin typeface="Roboto" panose="02000000000000000000" pitchFamily="2" charset="0"/>
              </a:rPr>
              <a:t> und Rosmarin geben dem Öl eine schöne Würze.</a:t>
            </a:r>
          </a:p>
          <a:p>
            <a:pPr algn="l" fontAlgn="base">
              <a:buFont typeface="Arial" panose="020B0604020202020204" pitchFamily="34" charset="0"/>
              <a:buChar char="•"/>
            </a:pPr>
            <a:r>
              <a:rPr lang="de-DE" sz="4000" b="0" i="0" dirty="0">
                <a:solidFill>
                  <a:srgbClr val="252525"/>
                </a:solidFill>
                <a:effectLst/>
                <a:latin typeface="Roboto" panose="02000000000000000000" pitchFamily="2" charset="0"/>
              </a:rPr>
              <a:t>Aus </a:t>
            </a:r>
            <a:r>
              <a:rPr lang="de-DE" sz="4000" b="1" i="0" dirty="0">
                <a:solidFill>
                  <a:srgbClr val="252525"/>
                </a:solidFill>
                <a:effectLst/>
                <a:latin typeface="Roboto" panose="02000000000000000000" pitchFamily="2" charset="0"/>
              </a:rPr>
              <a:t>Bärlauch</a:t>
            </a:r>
            <a:r>
              <a:rPr lang="de-DE" sz="4000" b="0" i="0" dirty="0">
                <a:solidFill>
                  <a:srgbClr val="252525"/>
                </a:solidFill>
                <a:effectLst/>
                <a:latin typeface="Roboto" panose="02000000000000000000" pitchFamily="2" charset="0"/>
              </a:rPr>
              <a:t> kannst du ein frisch-aromatisches </a:t>
            </a:r>
            <a:r>
              <a:rPr lang="de-DE" sz="4000" b="1" i="0" u="none" strike="noStrike" dirty="0">
                <a:solidFill>
                  <a:srgbClr val="252525"/>
                </a:solidFill>
                <a:effectLst/>
                <a:latin typeface="Roboto" panose="02000000000000000000" pitchFamily="2" charset="0"/>
                <a:hlinkClick r:id="rId4"/>
              </a:rPr>
              <a:t>Bärlauch Öl</a:t>
            </a:r>
            <a:r>
              <a:rPr lang="de-DE" sz="4000" b="0" i="0" dirty="0">
                <a:solidFill>
                  <a:srgbClr val="252525"/>
                </a:solidFill>
                <a:effectLst/>
                <a:latin typeface="Roboto" panose="02000000000000000000" pitchFamily="2" charset="0"/>
              </a:rPr>
              <a:t> machen.</a:t>
            </a:r>
          </a:p>
          <a:p>
            <a:pPr algn="l" fontAlgn="base">
              <a:buFont typeface="Arial" panose="020B0604020202020204" pitchFamily="34" charset="0"/>
              <a:buChar char="•"/>
            </a:pPr>
            <a:r>
              <a:rPr lang="de-DE" sz="4000" b="0" i="0" dirty="0">
                <a:solidFill>
                  <a:srgbClr val="252525"/>
                </a:solidFill>
                <a:effectLst/>
                <a:latin typeface="Roboto" panose="02000000000000000000" pitchFamily="2" charset="0"/>
              </a:rPr>
              <a:t>Die </a:t>
            </a:r>
            <a:r>
              <a:rPr lang="de-DE" sz="4000" b="1" i="0" dirty="0">
                <a:solidFill>
                  <a:srgbClr val="252525"/>
                </a:solidFill>
                <a:effectLst/>
                <a:latin typeface="Roboto" panose="02000000000000000000" pitchFamily="2" charset="0"/>
              </a:rPr>
              <a:t>Chilischote</a:t>
            </a:r>
            <a:r>
              <a:rPr lang="de-DE" sz="4000" b="0" i="0" dirty="0">
                <a:solidFill>
                  <a:srgbClr val="252525"/>
                </a:solidFill>
                <a:effectLst/>
                <a:latin typeface="Roboto" panose="02000000000000000000" pitchFamily="2" charset="0"/>
              </a:rPr>
              <a:t> verleiht ein wenig Schärfe.</a:t>
            </a:r>
          </a:p>
          <a:p>
            <a:pPr algn="l" fontAlgn="base">
              <a:buFont typeface="Arial" panose="020B0604020202020204" pitchFamily="34" charset="0"/>
              <a:buChar char="•"/>
            </a:pPr>
            <a:r>
              <a:rPr lang="de-DE" sz="4000" b="0" i="0" dirty="0">
                <a:solidFill>
                  <a:srgbClr val="252525"/>
                </a:solidFill>
                <a:effectLst/>
                <a:latin typeface="Roboto" panose="02000000000000000000" pitchFamily="2" charset="0"/>
              </a:rPr>
              <a:t>Auch Pfeffer und </a:t>
            </a:r>
            <a:r>
              <a:rPr lang="de-DE" sz="4000" b="1" i="0" u="none" strike="noStrike" dirty="0">
                <a:solidFill>
                  <a:srgbClr val="252525"/>
                </a:solidFill>
                <a:effectLst/>
                <a:latin typeface="Roboto" panose="02000000000000000000" pitchFamily="2" charset="0"/>
                <a:hlinkClick r:id="rId5"/>
              </a:rPr>
              <a:t>Lorbeer</a:t>
            </a:r>
            <a:r>
              <a:rPr lang="de-DE" sz="4000" b="0" i="0" dirty="0">
                <a:solidFill>
                  <a:srgbClr val="252525"/>
                </a:solidFill>
                <a:effectLst/>
                <a:latin typeface="Roboto" panose="02000000000000000000" pitchFamily="2" charset="0"/>
              </a:rPr>
              <a:t> verleihen dem Kräuteröl mehr Würze.</a:t>
            </a:r>
          </a:p>
          <a:p>
            <a:pPr algn="l" fontAlgn="base">
              <a:buFont typeface="Arial" panose="020B0604020202020204" pitchFamily="34" charset="0"/>
              <a:buChar char="•"/>
            </a:pPr>
            <a:endParaRPr lang="de-DE" sz="4000" b="0" i="0" dirty="0">
              <a:solidFill>
                <a:srgbClr val="252525"/>
              </a:solidFill>
              <a:effectLst/>
              <a:latin typeface="Roboto" panose="02000000000000000000" pitchFamily="2" charset="0"/>
            </a:endParaRPr>
          </a:p>
          <a:p>
            <a:pPr algn="ctr">
              <a:spcAft>
                <a:spcPts val="1275"/>
              </a:spcAft>
              <a:buNone/>
            </a:pPr>
            <a:r>
              <a:rPr lang="de-DE" b="0" i="0" dirty="0">
                <a:solidFill>
                  <a:srgbClr val="252525"/>
                </a:solidFill>
                <a:effectLst/>
                <a:latin typeface="Roboto" panose="02000000000000000000" pitchFamily="2" charset="0"/>
              </a:rPr>
              <a:t>.</a:t>
            </a:r>
            <a:r>
              <a:rPr lang="de-DE" sz="4500" b="0" i="0" dirty="0">
                <a:solidFill>
                  <a:srgbClr val="252525"/>
                </a:solidFill>
                <a:effectLst/>
                <a:latin typeface="Roboto" panose="02000000000000000000" pitchFamily="2" charset="0"/>
              </a:rPr>
              <a:t>Grundsätzlich eignen sich alle Gewürzkräuter. Du kannst sie </a:t>
            </a:r>
            <a:r>
              <a:rPr lang="de-DE" sz="4500" b="1" i="0" dirty="0">
                <a:solidFill>
                  <a:srgbClr val="252525"/>
                </a:solidFill>
                <a:effectLst/>
                <a:latin typeface="Roboto" panose="02000000000000000000" pitchFamily="2" charset="0"/>
              </a:rPr>
              <a:t>frisch oder getrocknet</a:t>
            </a:r>
            <a:r>
              <a:rPr lang="de-DE" sz="4500" b="0" i="0" dirty="0">
                <a:solidFill>
                  <a:srgbClr val="252525"/>
                </a:solidFill>
                <a:effectLst/>
                <a:latin typeface="Roboto" panose="02000000000000000000" pitchFamily="2" charset="0"/>
              </a:rPr>
              <a:t> verwenden.</a:t>
            </a:r>
          </a:p>
          <a:p>
            <a:pPr algn="l" fontAlgn="base">
              <a:buFont typeface="Arial" panose="020B0604020202020204" pitchFamily="34" charset="0"/>
              <a:buChar char="•"/>
            </a:pPr>
            <a:r>
              <a:rPr lang="de-DE" sz="4000" b="1" i="0" u="none" strike="noStrike" dirty="0">
                <a:solidFill>
                  <a:srgbClr val="252525"/>
                </a:solidFill>
                <a:effectLst/>
                <a:latin typeface="Roboto" panose="02000000000000000000" pitchFamily="2" charset="0"/>
                <a:hlinkClick r:id="rId6"/>
              </a:rPr>
              <a:t>Borretsch</a:t>
            </a:r>
            <a:r>
              <a:rPr lang="de-DE" sz="4000" b="0" i="0" dirty="0">
                <a:solidFill>
                  <a:srgbClr val="252525"/>
                </a:solidFill>
                <a:effectLst/>
                <a:latin typeface="Roboto" panose="02000000000000000000" pitchFamily="2" charset="0"/>
              </a:rPr>
              <a:t> und </a:t>
            </a:r>
            <a:r>
              <a:rPr lang="de-DE" sz="4000" b="1" i="0" u="none" strike="noStrike" dirty="0">
                <a:solidFill>
                  <a:srgbClr val="252525"/>
                </a:solidFill>
                <a:effectLst/>
                <a:latin typeface="Roboto" panose="02000000000000000000" pitchFamily="2" charset="0"/>
                <a:hlinkClick r:id="rId7"/>
              </a:rPr>
              <a:t>Minze</a:t>
            </a:r>
            <a:r>
              <a:rPr lang="de-DE" sz="4000" b="0" i="0" dirty="0">
                <a:solidFill>
                  <a:srgbClr val="252525"/>
                </a:solidFill>
                <a:effectLst/>
                <a:latin typeface="Roboto" panose="02000000000000000000" pitchFamily="2" charset="0"/>
              </a:rPr>
              <a:t> sind nicht lange haltbar und sollten daher frisch sein.</a:t>
            </a:r>
          </a:p>
          <a:p>
            <a:pPr algn="l" fontAlgn="base">
              <a:buFont typeface="Arial" panose="020B0604020202020204" pitchFamily="34" charset="0"/>
              <a:buChar char="•"/>
            </a:pPr>
            <a:r>
              <a:rPr lang="de-DE" sz="4000" b="1" i="0" dirty="0">
                <a:solidFill>
                  <a:srgbClr val="252525"/>
                </a:solidFill>
                <a:effectLst/>
                <a:latin typeface="Roboto" panose="02000000000000000000" pitchFamily="2" charset="0"/>
              </a:rPr>
              <a:t>Oregano, Rosmarin </a:t>
            </a:r>
            <a:r>
              <a:rPr lang="de-DE" sz="4000" b="0" i="0" dirty="0">
                <a:solidFill>
                  <a:srgbClr val="252525"/>
                </a:solidFill>
                <a:effectLst/>
                <a:latin typeface="Roboto" panose="02000000000000000000" pitchFamily="2" charset="0"/>
              </a:rPr>
              <a:t>und</a:t>
            </a:r>
            <a:r>
              <a:rPr lang="de-DE" sz="4000" b="1" i="0" dirty="0">
                <a:solidFill>
                  <a:srgbClr val="252525"/>
                </a:solidFill>
                <a:effectLst/>
                <a:latin typeface="Roboto" panose="02000000000000000000" pitchFamily="2" charset="0"/>
              </a:rPr>
              <a:t> </a:t>
            </a:r>
            <a:r>
              <a:rPr lang="de-DE" sz="4000" b="1" i="0" u="none" strike="noStrike" dirty="0">
                <a:solidFill>
                  <a:srgbClr val="252525"/>
                </a:solidFill>
                <a:effectLst/>
                <a:latin typeface="Roboto" panose="02000000000000000000" pitchFamily="2" charset="0"/>
                <a:hlinkClick r:id="rId8"/>
              </a:rPr>
              <a:t>Thymian</a:t>
            </a:r>
            <a:r>
              <a:rPr lang="de-DE" sz="4000" b="0" i="0" dirty="0">
                <a:solidFill>
                  <a:srgbClr val="252525"/>
                </a:solidFill>
                <a:effectLst/>
                <a:latin typeface="Roboto" panose="02000000000000000000" pitchFamily="2" charset="0"/>
              </a:rPr>
              <a:t> eignen sich besser getrocknet, weil sie dann noch aromatischer sind.</a:t>
            </a:r>
          </a:p>
          <a:p>
            <a:pPr algn="ctr">
              <a:spcAft>
                <a:spcPts val="1275"/>
              </a:spcAft>
            </a:pPr>
            <a:endParaRPr lang="de-DE" sz="4500" b="1" i="1" dirty="0">
              <a:solidFill>
                <a:srgbClr val="252525"/>
              </a:solidFill>
              <a:effectLst/>
              <a:latin typeface="Roboto" panose="02000000000000000000" pitchFamily="2" charset="0"/>
            </a:endParaRPr>
          </a:p>
          <a:p>
            <a:pPr algn="ctr">
              <a:spcAft>
                <a:spcPts val="1275"/>
              </a:spcAft>
            </a:pPr>
            <a:r>
              <a:rPr lang="de-DE" sz="4500" b="1" i="1" dirty="0">
                <a:solidFill>
                  <a:srgbClr val="252525"/>
                </a:solidFill>
                <a:effectLst/>
                <a:latin typeface="Roboto" panose="02000000000000000000" pitchFamily="2" charset="0"/>
              </a:rPr>
              <a:t>Achtung: Bevor du mit der Zubereitung loslegst, sollten deine frischen Kräuter trocken sein.</a:t>
            </a:r>
          </a:p>
          <a:p>
            <a:pPr marL="0" indent="0" algn="l">
              <a:spcAft>
                <a:spcPts val="1275"/>
              </a:spcAft>
              <a:buNone/>
            </a:pPr>
            <a:r>
              <a:rPr lang="de-DE" sz="5500" b="1" baseline="30000" dirty="0">
                <a:solidFill>
                  <a:srgbClr val="252525"/>
                </a:solidFill>
                <a:latin typeface="Roboto" panose="02000000000000000000" pitchFamily="2" charset="0"/>
              </a:rPr>
              <a:t>2</a:t>
            </a:r>
            <a:r>
              <a:rPr lang="de-DE" sz="3700" b="1" dirty="0">
                <a:solidFill>
                  <a:srgbClr val="252525"/>
                </a:solidFill>
                <a:latin typeface="Roboto" panose="02000000000000000000" pitchFamily="2" charset="0"/>
              </a:rPr>
              <a:t> </a:t>
            </a:r>
            <a:r>
              <a:rPr lang="de-DE" sz="3700" dirty="0">
                <a:solidFill>
                  <a:srgbClr val="252525"/>
                </a:solidFill>
                <a:latin typeface="Roboto" panose="02000000000000000000" pitchFamily="2" charset="0"/>
              </a:rPr>
              <a:t>Link zum Ratgeber Utopia https://utopia.de/</a:t>
            </a:r>
            <a:endParaRPr lang="de-DE" dirty="0"/>
          </a:p>
        </p:txBody>
      </p:sp>
      <p:sp>
        <p:nvSpPr>
          <p:cNvPr id="4" name="Datumsplatzhalter 3">
            <a:extLst>
              <a:ext uri="{FF2B5EF4-FFF2-40B4-BE49-F238E27FC236}">
                <a16:creationId xmlns:a16="http://schemas.microsoft.com/office/drawing/2014/main" id="{146C4FF3-031D-5FAB-EC73-4F3BAF9B1DD4}"/>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6BF21099-BF9B-64B8-56C3-327E77C1A534}"/>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F205908C-6E65-FAD8-9D0E-E03BE4928CA4}"/>
              </a:ext>
            </a:extLst>
          </p:cNvPr>
          <p:cNvSpPr>
            <a:spLocks noGrp="1"/>
          </p:cNvSpPr>
          <p:nvPr>
            <p:ph type="sldNum" sz="quarter" idx="12"/>
          </p:nvPr>
        </p:nvSpPr>
        <p:spPr/>
        <p:txBody>
          <a:bodyPr/>
          <a:lstStyle/>
          <a:p>
            <a:r>
              <a:rPr lang="de-DE" dirty="0"/>
              <a:t>Folie &lt;10&gt; von 17</a:t>
            </a:r>
          </a:p>
        </p:txBody>
      </p:sp>
    </p:spTree>
    <p:extLst>
      <p:ext uri="{BB962C8B-B14F-4D97-AF65-F5344CB8AC3E}">
        <p14:creationId xmlns:p14="http://schemas.microsoft.com/office/powerpoint/2010/main" val="201843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C83CBF-94C7-397F-C894-ACB536DA4A8B}"/>
              </a:ext>
            </a:extLst>
          </p:cNvPr>
          <p:cNvSpPr>
            <a:spLocks noGrp="1"/>
          </p:cNvSpPr>
          <p:nvPr>
            <p:ph type="title"/>
          </p:nvPr>
        </p:nvSpPr>
        <p:spPr>
          <a:xfrm>
            <a:off x="838200" y="1778923"/>
            <a:ext cx="10515600" cy="972589"/>
          </a:xfrm>
        </p:spPr>
        <p:txBody>
          <a:bodyPr>
            <a:normAutofit/>
          </a:bodyPr>
          <a:lstStyle/>
          <a:p>
            <a:pPr algn="ctr"/>
            <a:r>
              <a:rPr lang="de-DE" sz="3600" b="1" i="1" dirty="0"/>
              <a:t>Pesto Grundrezept</a:t>
            </a:r>
          </a:p>
        </p:txBody>
      </p:sp>
      <p:sp>
        <p:nvSpPr>
          <p:cNvPr id="3" name="Inhaltsplatzhalter 2">
            <a:extLst>
              <a:ext uri="{FF2B5EF4-FFF2-40B4-BE49-F238E27FC236}">
                <a16:creationId xmlns:a16="http://schemas.microsoft.com/office/drawing/2014/main" id="{B4B43119-76A7-673E-A3BB-F1738D8F25C7}"/>
              </a:ext>
            </a:extLst>
          </p:cNvPr>
          <p:cNvSpPr>
            <a:spLocks noGrp="1"/>
          </p:cNvSpPr>
          <p:nvPr>
            <p:ph idx="1"/>
          </p:nvPr>
        </p:nvSpPr>
        <p:spPr>
          <a:xfrm>
            <a:off x="838200" y="2585259"/>
            <a:ext cx="10515600" cy="3907616"/>
          </a:xfrm>
        </p:spPr>
        <p:txBody>
          <a:bodyPr>
            <a:normAutofit fontScale="92500" lnSpcReduction="10000"/>
          </a:bodyPr>
          <a:lstStyle/>
          <a:p>
            <a:r>
              <a:rPr lang="de-DE" b="0" i="0" dirty="0">
                <a:solidFill>
                  <a:srgbClr val="373737"/>
                </a:solidFill>
                <a:effectLst/>
                <a:latin typeface="Cereal"/>
              </a:rPr>
              <a:t>3 Bund Basilikum, oder Bärlauch, Giersch, etc.</a:t>
            </a:r>
          </a:p>
          <a:p>
            <a:r>
              <a:rPr lang="de-DE" b="0" i="0" dirty="0">
                <a:solidFill>
                  <a:srgbClr val="373737"/>
                </a:solidFill>
                <a:effectLst/>
                <a:latin typeface="Cereal"/>
              </a:rPr>
              <a:t>200 ml </a:t>
            </a:r>
            <a:r>
              <a:rPr lang="de-DE" b="0" i="0" u="sng" dirty="0">
                <a:effectLst/>
                <a:latin typeface="Cereal"/>
                <a:hlinkClick r:id="rId2"/>
              </a:rPr>
              <a:t>Olivenöl</a:t>
            </a:r>
            <a:r>
              <a:rPr lang="de-DE" sz="2400" b="1" i="0" baseline="30000" dirty="0">
                <a:solidFill>
                  <a:srgbClr val="373737"/>
                </a:solidFill>
                <a:effectLst/>
                <a:latin typeface="Roboto" panose="02000000000000000000" pitchFamily="2" charset="0"/>
                <a:ea typeface="Roboto" panose="02000000000000000000" pitchFamily="2" charset="0"/>
                <a:cs typeface="Roboto" panose="02000000000000000000" pitchFamily="2" charset="0"/>
              </a:rPr>
              <a:t>3</a:t>
            </a:r>
            <a:endParaRPr lang="de-DE" b="1" i="0" baseline="30000" dirty="0">
              <a:solidFill>
                <a:srgbClr val="373737"/>
              </a:solidFill>
              <a:effectLst/>
              <a:latin typeface="Cereal"/>
            </a:endParaRPr>
          </a:p>
          <a:p>
            <a:r>
              <a:rPr lang="de-DE" b="0" i="0" dirty="0">
                <a:solidFill>
                  <a:srgbClr val="373737"/>
                </a:solidFill>
                <a:effectLst/>
                <a:latin typeface="Cereal"/>
              </a:rPr>
              <a:t>50 g Parmesan oder Pecorino</a:t>
            </a:r>
          </a:p>
          <a:p>
            <a:r>
              <a:rPr lang="de-DE" b="0" i="0" dirty="0">
                <a:solidFill>
                  <a:srgbClr val="373737"/>
                </a:solidFill>
                <a:effectLst/>
                <a:latin typeface="Cereal"/>
              </a:rPr>
              <a:t>30 g Pinienkerne</a:t>
            </a:r>
          </a:p>
          <a:p>
            <a:r>
              <a:rPr lang="de-DE" b="0" i="0" dirty="0">
                <a:solidFill>
                  <a:srgbClr val="373737"/>
                </a:solidFill>
                <a:effectLst/>
                <a:latin typeface="Cereal"/>
              </a:rPr>
              <a:t>2 Zehen Knoblauch</a:t>
            </a:r>
          </a:p>
          <a:p>
            <a:r>
              <a:rPr lang="de-DE" b="0" i="0" dirty="0">
                <a:solidFill>
                  <a:srgbClr val="373737"/>
                </a:solidFill>
                <a:effectLst/>
                <a:latin typeface="Cereal"/>
              </a:rPr>
              <a:t>1 Prise </a:t>
            </a:r>
            <a:r>
              <a:rPr lang="de-DE" b="0" i="0" u="sng" dirty="0">
                <a:effectLst/>
                <a:latin typeface="Cereal"/>
                <a:hlinkClick r:id="rId3"/>
              </a:rPr>
              <a:t>Meersalz</a:t>
            </a:r>
            <a:r>
              <a:rPr lang="de-DE" b="0" i="0" u="sng" dirty="0">
                <a:effectLst/>
                <a:latin typeface="Cereal"/>
              </a:rPr>
              <a:t> </a:t>
            </a:r>
            <a:r>
              <a:rPr kumimoji="0" lang="de-DE" sz="2400" b="1" i="0" u="none" strike="noStrike" kern="1200" cap="none" spc="0" normalizeH="0" baseline="30000" noProof="0" dirty="0">
                <a:ln>
                  <a:noFill/>
                </a:ln>
                <a:solidFill>
                  <a:srgbClr val="373737"/>
                </a:solidFill>
                <a:effectLst/>
                <a:uLnTx/>
                <a:uFillTx/>
                <a:latin typeface="Roboto" panose="02000000000000000000" pitchFamily="2" charset="0"/>
                <a:ea typeface="Roboto" panose="02000000000000000000" pitchFamily="2" charset="0"/>
                <a:cs typeface="Roboto" panose="02000000000000000000" pitchFamily="2" charset="0"/>
              </a:rPr>
              <a:t>3</a:t>
            </a:r>
            <a:endParaRPr lang="de-DE" b="0" i="0" u="sng" dirty="0">
              <a:effectLst/>
              <a:latin typeface="Cereal"/>
            </a:endParaRPr>
          </a:p>
          <a:p>
            <a:pPr marL="0" indent="0">
              <a:buNone/>
            </a:pPr>
            <a:r>
              <a:rPr lang="de-DE" b="1" i="1" dirty="0">
                <a:solidFill>
                  <a:srgbClr val="373737"/>
                </a:solidFill>
                <a:effectLst/>
                <a:latin typeface="Cereal"/>
              </a:rPr>
              <a:t>Ein Spritzer Zitronensaft erhält die grüne Farbe der Kräuter.</a:t>
            </a:r>
          </a:p>
          <a:p>
            <a:pPr marL="0" indent="0">
              <a:buNone/>
            </a:pPr>
            <a:endParaRPr kumimoji="0" lang="de-DE" sz="2400" b="1" i="0" u="none" strike="noStrike" kern="1200" cap="none" spc="0" normalizeH="0" baseline="30000" noProof="0" dirty="0">
              <a:ln>
                <a:noFill/>
              </a:ln>
              <a:solidFill>
                <a:srgbClr val="373737"/>
              </a:solidFill>
              <a:effectLst/>
              <a:uLnTx/>
              <a:uFillTx/>
              <a:latin typeface="Roboto" panose="02000000000000000000" pitchFamily="2" charset="0"/>
              <a:ea typeface="Roboto" panose="02000000000000000000" pitchFamily="2" charset="0"/>
              <a:cs typeface="Roboto" panose="02000000000000000000" pitchFamily="2" charset="0"/>
            </a:endParaRPr>
          </a:p>
          <a:p>
            <a:pPr marL="0" indent="0">
              <a:buNone/>
            </a:pPr>
            <a:r>
              <a:rPr lang="de-DE" sz="2200" b="1" baseline="30000" dirty="0">
                <a:solidFill>
                  <a:srgbClr val="373737"/>
                </a:solidFill>
                <a:latin typeface="Roboto" panose="02000000000000000000" pitchFamily="2" charset="0"/>
                <a:ea typeface="Roboto" panose="02000000000000000000" pitchFamily="2" charset="0"/>
                <a:cs typeface="Roboto" panose="02000000000000000000" pitchFamily="2" charset="0"/>
              </a:rPr>
              <a:t>3 </a:t>
            </a:r>
            <a:r>
              <a:rPr kumimoji="0" lang="de-DE" sz="1800" i="0" u="none" strike="noStrike" kern="1200" cap="none" spc="0" normalizeH="0" baseline="30000" noProof="0" dirty="0">
                <a:ln>
                  <a:noFill/>
                </a:ln>
                <a:solidFill>
                  <a:srgbClr val="373737"/>
                </a:solidFill>
                <a:effectLst/>
                <a:uLnTx/>
                <a:uFillTx/>
                <a:latin typeface="Quire Sans" panose="020B0502040204020203" pitchFamily="34" charset="0"/>
                <a:ea typeface="Roboto" panose="02000000000000000000" pitchFamily="2" charset="0"/>
                <a:cs typeface="Quire Sans" panose="020B0502040204020203" pitchFamily="34" charset="0"/>
              </a:rPr>
              <a:t>https://www.leniundhans.de/</a:t>
            </a:r>
            <a:endParaRPr lang="de-DE" dirty="0">
              <a:latin typeface="Quire Sans" panose="020B0502040204020203" pitchFamily="34" charset="0"/>
              <a:cs typeface="Quire Sans" panose="020B0502040204020203" pitchFamily="34" charset="0"/>
            </a:endParaRPr>
          </a:p>
        </p:txBody>
      </p:sp>
      <p:sp>
        <p:nvSpPr>
          <p:cNvPr id="4" name="Datumsplatzhalter 3">
            <a:extLst>
              <a:ext uri="{FF2B5EF4-FFF2-40B4-BE49-F238E27FC236}">
                <a16:creationId xmlns:a16="http://schemas.microsoft.com/office/drawing/2014/main" id="{8C61E7DE-8749-3778-CAE9-96CCB9F96FFA}"/>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9D0030D2-3399-EFD8-1833-8E090AC55DE7}"/>
              </a:ext>
            </a:extLst>
          </p:cNvPr>
          <p:cNvSpPr>
            <a:spLocks noGrp="1"/>
          </p:cNvSpPr>
          <p:nvPr>
            <p:ph type="ftr" sz="quarter" idx="11"/>
          </p:nvPr>
        </p:nvSpPr>
        <p:spPr/>
        <p:txBody>
          <a:bodyPr/>
          <a:lstStyle/>
          <a:p>
            <a:r>
              <a:rPr lang="de-DE" dirty="0"/>
              <a:t>Autorin Natascha Tomlik</a:t>
            </a:r>
          </a:p>
        </p:txBody>
      </p:sp>
      <p:sp>
        <p:nvSpPr>
          <p:cNvPr id="6" name="Foliennummernplatzhalter 5">
            <a:extLst>
              <a:ext uri="{FF2B5EF4-FFF2-40B4-BE49-F238E27FC236}">
                <a16:creationId xmlns:a16="http://schemas.microsoft.com/office/drawing/2014/main" id="{E50F1B10-6BDA-A46F-E322-729839268C65}"/>
              </a:ext>
            </a:extLst>
          </p:cNvPr>
          <p:cNvSpPr>
            <a:spLocks noGrp="1"/>
          </p:cNvSpPr>
          <p:nvPr>
            <p:ph type="sldNum" sz="quarter" idx="12"/>
          </p:nvPr>
        </p:nvSpPr>
        <p:spPr/>
        <p:txBody>
          <a:bodyPr/>
          <a:lstStyle/>
          <a:p>
            <a:r>
              <a:rPr lang="de-DE" dirty="0"/>
              <a:t>Folie &lt;11&gt; von 17</a:t>
            </a:r>
          </a:p>
        </p:txBody>
      </p:sp>
    </p:spTree>
    <p:extLst>
      <p:ext uri="{BB962C8B-B14F-4D97-AF65-F5344CB8AC3E}">
        <p14:creationId xmlns:p14="http://schemas.microsoft.com/office/powerpoint/2010/main" val="3813379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48DE2A-1D0C-38F2-EEA2-28160B9C2530}"/>
              </a:ext>
            </a:extLst>
          </p:cNvPr>
          <p:cNvSpPr>
            <a:spLocks noGrp="1"/>
          </p:cNvSpPr>
          <p:nvPr>
            <p:ph type="title"/>
          </p:nvPr>
        </p:nvSpPr>
        <p:spPr>
          <a:xfrm>
            <a:off x="756458" y="1812175"/>
            <a:ext cx="10597342" cy="1197032"/>
          </a:xfrm>
        </p:spPr>
        <p:txBody>
          <a:bodyPr>
            <a:normAutofit/>
          </a:bodyPr>
          <a:lstStyle/>
          <a:p>
            <a:pPr algn="ctr"/>
            <a:r>
              <a:rPr lang="de-DE" sz="3600" b="1" i="1" dirty="0"/>
              <a:t>Obstessig selber herstellen</a:t>
            </a:r>
          </a:p>
        </p:txBody>
      </p:sp>
      <p:sp>
        <p:nvSpPr>
          <p:cNvPr id="3" name="Inhaltsplatzhalter 2">
            <a:extLst>
              <a:ext uri="{FF2B5EF4-FFF2-40B4-BE49-F238E27FC236}">
                <a16:creationId xmlns:a16="http://schemas.microsoft.com/office/drawing/2014/main" id="{5E9AA3F6-ACA3-96CE-8E50-D366FF214B38}"/>
              </a:ext>
            </a:extLst>
          </p:cNvPr>
          <p:cNvSpPr>
            <a:spLocks noGrp="1"/>
          </p:cNvSpPr>
          <p:nvPr>
            <p:ph idx="1"/>
          </p:nvPr>
        </p:nvSpPr>
        <p:spPr>
          <a:xfrm>
            <a:off x="838200" y="3009207"/>
            <a:ext cx="4623262" cy="3167756"/>
          </a:xfrm>
        </p:spPr>
        <p:txBody>
          <a:bodyPr>
            <a:normAutofit fontScale="92500" lnSpcReduction="10000"/>
          </a:bodyPr>
          <a:lstStyle/>
          <a:p>
            <a:r>
              <a:rPr lang="de-DE" dirty="0"/>
              <a:t>Man benötigt:</a:t>
            </a:r>
          </a:p>
          <a:p>
            <a:r>
              <a:rPr lang="de-DE" dirty="0"/>
              <a:t>1 Großes Einmach-Glas</a:t>
            </a:r>
          </a:p>
          <a:p>
            <a:r>
              <a:rPr lang="de-DE" dirty="0"/>
              <a:t>Tuch und Gummiring</a:t>
            </a:r>
          </a:p>
          <a:p>
            <a:r>
              <a:rPr lang="de-DE" dirty="0"/>
              <a:t>1 Holzlöffel</a:t>
            </a:r>
          </a:p>
          <a:p>
            <a:r>
              <a:rPr lang="de-DE" dirty="0"/>
              <a:t>Obst nach Wahl</a:t>
            </a:r>
          </a:p>
          <a:p>
            <a:r>
              <a:rPr lang="de-DE" dirty="0"/>
              <a:t>Rohrrohrzucker/ Honig</a:t>
            </a:r>
          </a:p>
          <a:p>
            <a:r>
              <a:rPr lang="de-DE" dirty="0"/>
              <a:t>Wasser</a:t>
            </a:r>
          </a:p>
        </p:txBody>
      </p:sp>
      <p:sp>
        <p:nvSpPr>
          <p:cNvPr id="4" name="Datumsplatzhalter 3">
            <a:extLst>
              <a:ext uri="{FF2B5EF4-FFF2-40B4-BE49-F238E27FC236}">
                <a16:creationId xmlns:a16="http://schemas.microsoft.com/office/drawing/2014/main" id="{7E543360-2818-4F4F-387E-F1191E426009}"/>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E3DDA5F5-F177-D21C-A79E-11357AFC11A8}"/>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C9CEAFCD-03ED-A243-2942-538493375BA4}"/>
              </a:ext>
            </a:extLst>
          </p:cNvPr>
          <p:cNvSpPr>
            <a:spLocks noGrp="1"/>
          </p:cNvSpPr>
          <p:nvPr>
            <p:ph type="sldNum" sz="quarter" idx="12"/>
          </p:nvPr>
        </p:nvSpPr>
        <p:spPr/>
        <p:txBody>
          <a:bodyPr/>
          <a:lstStyle/>
          <a:p>
            <a:r>
              <a:rPr lang="de-DE" dirty="0"/>
              <a:t>Folie &lt;12&gt; von 17</a:t>
            </a:r>
          </a:p>
        </p:txBody>
      </p:sp>
      <p:pic>
        <p:nvPicPr>
          <p:cNvPr id="1026" name="Picture 2" descr="Fruit Vinegar: Benefits, Downsides, Recipe, and Uses">
            <a:extLst>
              <a:ext uri="{FF2B5EF4-FFF2-40B4-BE49-F238E27FC236}">
                <a16:creationId xmlns:a16="http://schemas.microsoft.com/office/drawing/2014/main" id="{1CFC359D-01D5-ED7B-DB8A-7AB54E8D5B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258434"/>
            <a:ext cx="4514850" cy="2533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563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860896-04EF-3904-A385-E573A10A07AB}"/>
              </a:ext>
            </a:extLst>
          </p:cNvPr>
          <p:cNvSpPr>
            <a:spLocks noGrp="1"/>
          </p:cNvSpPr>
          <p:nvPr>
            <p:ph type="title"/>
          </p:nvPr>
        </p:nvSpPr>
        <p:spPr>
          <a:xfrm>
            <a:off x="572757" y="1758462"/>
            <a:ext cx="10781044" cy="1025542"/>
          </a:xfrm>
        </p:spPr>
        <p:txBody>
          <a:bodyPr>
            <a:normAutofit fontScale="90000"/>
          </a:bodyPr>
          <a:lstStyle/>
          <a:p>
            <a:pPr algn="ctr"/>
            <a:br>
              <a:rPr lang="de-DE" sz="4000" b="1" i="1" dirty="0">
                <a:solidFill>
                  <a:srgbClr val="000000"/>
                </a:solidFill>
                <a:effectLst/>
                <a:latin typeface="TTNorms"/>
              </a:rPr>
            </a:br>
            <a:r>
              <a:rPr lang="de-DE" sz="4000" b="1" i="1" dirty="0">
                <a:solidFill>
                  <a:srgbClr val="000000"/>
                </a:solidFill>
                <a:effectLst/>
                <a:latin typeface="TTNorms"/>
              </a:rPr>
              <a:t>Methoden zum Gemüse fermentieren</a:t>
            </a:r>
            <a:br>
              <a:rPr lang="de-DE" b="0" i="0" dirty="0">
                <a:solidFill>
                  <a:srgbClr val="000000"/>
                </a:solidFill>
                <a:effectLst/>
                <a:latin typeface="TTNorms"/>
              </a:rPr>
            </a:br>
            <a:endParaRPr lang="de-DE" dirty="0"/>
          </a:p>
        </p:txBody>
      </p:sp>
      <p:sp>
        <p:nvSpPr>
          <p:cNvPr id="3" name="Inhaltsplatzhalter 2">
            <a:extLst>
              <a:ext uri="{FF2B5EF4-FFF2-40B4-BE49-F238E27FC236}">
                <a16:creationId xmlns:a16="http://schemas.microsoft.com/office/drawing/2014/main" id="{4FEF561C-C1B6-242B-AD8A-7503561B0053}"/>
              </a:ext>
            </a:extLst>
          </p:cNvPr>
          <p:cNvSpPr>
            <a:spLocks noGrp="1"/>
          </p:cNvSpPr>
          <p:nvPr>
            <p:ph idx="1"/>
          </p:nvPr>
        </p:nvSpPr>
        <p:spPr>
          <a:xfrm>
            <a:off x="643095" y="3758083"/>
            <a:ext cx="10710705" cy="2418879"/>
          </a:xfrm>
        </p:spPr>
        <p:txBody>
          <a:bodyPr/>
          <a:lstStyle/>
          <a:p>
            <a:pPr algn="l">
              <a:buFont typeface="+mj-lt"/>
              <a:buAutoNum type="arabicPeriod"/>
            </a:pPr>
            <a:r>
              <a:rPr lang="de-DE" b="0" i="0" dirty="0">
                <a:solidFill>
                  <a:srgbClr val="000000"/>
                </a:solidFill>
                <a:effectLst/>
                <a:latin typeface="TTNorms"/>
              </a:rPr>
              <a:t> Als größere Stückchen </a:t>
            </a:r>
            <a:r>
              <a:rPr lang="de-DE" b="1" i="0" dirty="0">
                <a:solidFill>
                  <a:srgbClr val="000000"/>
                </a:solidFill>
                <a:effectLst/>
                <a:latin typeface="TTNorms"/>
              </a:rPr>
              <a:t>in Salzlake</a:t>
            </a:r>
            <a:r>
              <a:rPr lang="de-DE" b="0" i="0" dirty="0">
                <a:solidFill>
                  <a:srgbClr val="000000"/>
                </a:solidFill>
                <a:effectLst/>
                <a:latin typeface="TTNorms"/>
              </a:rPr>
              <a:t> wie bei Salzgurken.</a:t>
            </a:r>
          </a:p>
          <a:p>
            <a:pPr algn="l">
              <a:buFont typeface="+mj-lt"/>
              <a:buAutoNum type="arabicPeriod"/>
            </a:pPr>
            <a:r>
              <a:rPr lang="de-DE" b="0" i="0" dirty="0">
                <a:solidFill>
                  <a:srgbClr val="000000"/>
                </a:solidFill>
                <a:effectLst/>
                <a:latin typeface="TTNorms"/>
              </a:rPr>
              <a:t> Fein geschnitten </a:t>
            </a:r>
            <a:r>
              <a:rPr lang="de-DE" b="1" i="0" dirty="0">
                <a:solidFill>
                  <a:srgbClr val="000000"/>
                </a:solidFill>
                <a:effectLst/>
                <a:latin typeface="TTNorms"/>
              </a:rPr>
              <a:t>im eigenen Saft</a:t>
            </a:r>
            <a:r>
              <a:rPr lang="de-DE" b="0" i="0" dirty="0">
                <a:solidFill>
                  <a:srgbClr val="000000"/>
                </a:solidFill>
                <a:effectLst/>
                <a:latin typeface="TTNorms"/>
              </a:rPr>
              <a:t> wie bei Sauerkraut.</a:t>
            </a:r>
          </a:p>
          <a:p>
            <a:endParaRPr lang="de-DE" dirty="0"/>
          </a:p>
        </p:txBody>
      </p:sp>
      <p:sp>
        <p:nvSpPr>
          <p:cNvPr id="4" name="Datumsplatzhalter 3">
            <a:extLst>
              <a:ext uri="{FF2B5EF4-FFF2-40B4-BE49-F238E27FC236}">
                <a16:creationId xmlns:a16="http://schemas.microsoft.com/office/drawing/2014/main" id="{5BC5FACC-E88B-12B4-9CEC-F65B5F9DEF11}"/>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94FE985F-3B7C-1BEA-05E1-A9F3C78A1AB6}"/>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2004FF63-3980-8F3C-3FDE-4066A607BB5A}"/>
              </a:ext>
            </a:extLst>
          </p:cNvPr>
          <p:cNvSpPr>
            <a:spLocks noGrp="1"/>
          </p:cNvSpPr>
          <p:nvPr>
            <p:ph type="sldNum" sz="quarter" idx="12"/>
          </p:nvPr>
        </p:nvSpPr>
        <p:spPr/>
        <p:txBody>
          <a:bodyPr/>
          <a:lstStyle/>
          <a:p>
            <a:r>
              <a:rPr lang="de-DE" dirty="0"/>
              <a:t>Folie &lt;13&gt; von 17</a:t>
            </a:r>
          </a:p>
        </p:txBody>
      </p:sp>
    </p:spTree>
    <p:extLst>
      <p:ext uri="{BB962C8B-B14F-4D97-AF65-F5344CB8AC3E}">
        <p14:creationId xmlns:p14="http://schemas.microsoft.com/office/powerpoint/2010/main" val="246197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7183EEE4-139D-455D-F286-4E40A329ECFD}"/>
              </a:ext>
            </a:extLst>
          </p:cNvPr>
          <p:cNvSpPr>
            <a:spLocks noGrp="1"/>
          </p:cNvSpPr>
          <p:nvPr>
            <p:ph idx="1"/>
          </p:nvPr>
        </p:nvSpPr>
        <p:spPr>
          <a:xfrm>
            <a:off x="349135" y="1825624"/>
            <a:ext cx="11004665" cy="4616739"/>
          </a:xfrm>
        </p:spPr>
        <p:txBody>
          <a:bodyPr>
            <a:normAutofit fontScale="40000" lnSpcReduction="20000"/>
          </a:bodyPr>
          <a:lstStyle/>
          <a:p>
            <a:pPr algn="ctr">
              <a:buNone/>
            </a:pPr>
            <a:r>
              <a:rPr lang="de-DE" b="1" i="0" dirty="0">
                <a:solidFill>
                  <a:srgbClr val="212121"/>
                </a:solidFill>
                <a:effectLst/>
                <a:latin typeface="-apple-system"/>
              </a:rPr>
              <a:t>Anleitungen</a:t>
            </a:r>
          </a:p>
          <a:p>
            <a:pPr algn="l">
              <a:spcAft>
                <a:spcPts val="375"/>
              </a:spcAft>
              <a:buFont typeface="Arial" panose="020B0604020202020204" pitchFamily="34" charset="0"/>
              <a:buChar char="•"/>
            </a:pPr>
            <a:r>
              <a:rPr lang="de-DE" b="0" i="0" dirty="0">
                <a:solidFill>
                  <a:srgbClr val="000000"/>
                </a:solidFill>
                <a:effectLst/>
                <a:latin typeface="-apple-system"/>
              </a:rPr>
              <a:t>Wasche das Gemüse mit Wasser und </a:t>
            </a:r>
            <a:r>
              <a:rPr lang="de-DE" b="1" i="0" dirty="0">
                <a:solidFill>
                  <a:srgbClr val="000000"/>
                </a:solidFill>
                <a:effectLst/>
                <a:latin typeface="-apple-system"/>
              </a:rPr>
              <a:t>schneide es in Stücke</a:t>
            </a:r>
            <a:r>
              <a:rPr lang="de-DE" b="0" i="0" dirty="0">
                <a:solidFill>
                  <a:srgbClr val="000000"/>
                </a:solidFill>
                <a:effectLst/>
                <a:latin typeface="-apple-system"/>
              </a:rPr>
              <a:t>. Je feiner das Ferment geschnitten ist, umso schneller geht die Fermentation vonstatten. Je größer die Stückchen, desto knackiger bleiben sie.</a:t>
            </a:r>
          </a:p>
          <a:p>
            <a:pPr algn="l">
              <a:spcAft>
                <a:spcPts val="375"/>
              </a:spcAft>
              <a:buFont typeface="Arial" panose="020B0604020202020204" pitchFamily="34" charset="0"/>
              <a:buChar char="•"/>
            </a:pPr>
            <a:r>
              <a:rPr lang="de-DE" b="1" i="0" dirty="0">
                <a:solidFill>
                  <a:srgbClr val="000000"/>
                </a:solidFill>
                <a:effectLst/>
                <a:latin typeface="-apple-system"/>
              </a:rPr>
              <a:t>Schichte das Gemüse</a:t>
            </a:r>
            <a:r>
              <a:rPr lang="de-DE" b="0" i="0" dirty="0">
                <a:solidFill>
                  <a:srgbClr val="000000"/>
                </a:solidFill>
                <a:effectLst/>
                <a:latin typeface="-apple-system"/>
              </a:rPr>
              <a:t> in dein Gärgefäß. Etwaige Gewürze platzierst du am besten zuallererst auf dem Boden des Gefäßes, damit sie später nicht nach oben schwimmen. Beschwere dein Ferment mit einem der im Set enthaltenen Glasgewichte.</a:t>
            </a:r>
          </a:p>
          <a:p>
            <a:pPr algn="l">
              <a:spcAft>
                <a:spcPts val="375"/>
              </a:spcAft>
              <a:buFont typeface="Arial" panose="020B0604020202020204" pitchFamily="34" charset="0"/>
              <a:buChar char="•"/>
            </a:pPr>
            <a:r>
              <a:rPr lang="de-DE" b="0" i="0" dirty="0">
                <a:solidFill>
                  <a:srgbClr val="000000"/>
                </a:solidFill>
                <a:effectLst/>
                <a:latin typeface="-apple-system"/>
              </a:rPr>
              <a:t>Stelle nun eine 3 %</a:t>
            </a:r>
            <a:r>
              <a:rPr lang="de-DE" b="0" i="0" dirty="0" err="1">
                <a:solidFill>
                  <a:srgbClr val="000000"/>
                </a:solidFill>
                <a:effectLst/>
                <a:latin typeface="-apple-system"/>
              </a:rPr>
              <a:t>ige</a:t>
            </a:r>
            <a:r>
              <a:rPr lang="de-DE" b="0" i="0" dirty="0">
                <a:solidFill>
                  <a:srgbClr val="000000"/>
                </a:solidFill>
                <a:effectLst/>
                <a:latin typeface="-apple-system"/>
              </a:rPr>
              <a:t> Salzlake her. Dafür einfach 30g Salz in einem Liter kaltem Wasser auflösen und diese Lösung über das Gemüse gießen. </a:t>
            </a:r>
            <a:r>
              <a:rPr lang="de-DE" b="1" i="0" dirty="0">
                <a:solidFill>
                  <a:srgbClr val="000000"/>
                </a:solidFill>
                <a:effectLst/>
                <a:latin typeface="-apple-system"/>
              </a:rPr>
              <a:t>Alles sollte von der Flüssigkeit bedeckt sein</a:t>
            </a:r>
            <a:r>
              <a:rPr lang="de-DE" b="0" i="0" dirty="0">
                <a:solidFill>
                  <a:srgbClr val="000000"/>
                </a:solidFill>
                <a:effectLst/>
                <a:latin typeface="-apple-system"/>
              </a:rPr>
              <a:t>. Dieser Punkt ist besonders wichtig.</a:t>
            </a:r>
          </a:p>
          <a:p>
            <a:pPr algn="l">
              <a:spcAft>
                <a:spcPts val="375"/>
              </a:spcAft>
              <a:buFont typeface="Arial" panose="020B0604020202020204" pitchFamily="34" charset="0"/>
              <a:buChar char="•"/>
            </a:pPr>
            <a:r>
              <a:rPr lang="de-DE" b="0" i="0" dirty="0">
                <a:solidFill>
                  <a:srgbClr val="000000"/>
                </a:solidFill>
                <a:effectLst/>
                <a:latin typeface="-apple-system"/>
              </a:rPr>
              <a:t>Lasse 1-2 cm Platz zum Rand deines Gefäßes, damit es beim Fermentieren nicht überläuft. Achte darauf, dass keine Stückchen oder Gewürze an die Oberfläche treiben.</a:t>
            </a:r>
          </a:p>
          <a:p>
            <a:pPr algn="l">
              <a:spcAft>
                <a:spcPts val="375"/>
              </a:spcAft>
              <a:buFont typeface="Arial" panose="020B0604020202020204" pitchFamily="34" charset="0"/>
              <a:buChar char="•"/>
            </a:pPr>
            <a:r>
              <a:rPr lang="de-DE" b="0" i="0" dirty="0">
                <a:solidFill>
                  <a:srgbClr val="000000"/>
                </a:solidFill>
                <a:effectLst/>
                <a:latin typeface="-apple-system"/>
              </a:rPr>
              <a:t>Verschließe das Gärglas mit unserem Ferment Gärsystem. Entziehe mit der mitgelieferten Pumpe den Sauerstoff. Ist dein Glas ziemlich voll geworden, stell es auf einen Teller, falls es überlaufen sollte.</a:t>
            </a:r>
          </a:p>
          <a:p>
            <a:pPr algn="l">
              <a:spcAft>
                <a:spcPts val="375"/>
              </a:spcAft>
              <a:buFont typeface="Arial" panose="020B0604020202020204" pitchFamily="34" charset="0"/>
              <a:buChar char="•"/>
            </a:pPr>
            <a:r>
              <a:rPr lang="de-DE" b="0" i="0" dirty="0">
                <a:solidFill>
                  <a:srgbClr val="000000"/>
                </a:solidFill>
                <a:effectLst/>
                <a:latin typeface="-apple-system"/>
              </a:rPr>
              <a:t>Lasse dein Ferment 5-7 Tage bei Zimmertemperatur fermentieren. In der wärmeren Umgebung kann die Milchsäuregärung in Gang kommen.</a:t>
            </a:r>
          </a:p>
          <a:p>
            <a:pPr algn="l">
              <a:spcAft>
                <a:spcPts val="375"/>
              </a:spcAft>
              <a:buFont typeface="Arial" panose="020B0604020202020204" pitchFamily="34" charset="0"/>
              <a:buChar char="•"/>
            </a:pPr>
            <a:r>
              <a:rPr lang="de-DE" b="0" i="0" dirty="0">
                <a:solidFill>
                  <a:srgbClr val="000000"/>
                </a:solidFill>
                <a:effectLst/>
                <a:latin typeface="-apple-system"/>
              </a:rPr>
              <a:t>Nun kannst du beobachten, wie die Milchsäurebakterien ihre Arbeit aufnehmen. Das sind die Bläschen, die sich zwischen dem Gemüse bilden. Die Salzlake wird während der Fermentation milchig trüb.</a:t>
            </a:r>
          </a:p>
          <a:p>
            <a:pPr algn="l">
              <a:spcAft>
                <a:spcPts val="375"/>
              </a:spcAft>
              <a:buFont typeface="Arial" panose="020B0604020202020204" pitchFamily="34" charset="0"/>
              <a:buChar char="•"/>
            </a:pPr>
            <a:r>
              <a:rPr lang="de-DE" b="0" i="0" dirty="0">
                <a:solidFill>
                  <a:srgbClr val="000000"/>
                </a:solidFill>
                <a:effectLst/>
                <a:latin typeface="-apple-system"/>
              </a:rPr>
              <a:t>Danach stellst du dein Ferment in den Kühlschrank und lässt es dort noch 1-2 Wochen weiter fermentieren.</a:t>
            </a:r>
          </a:p>
          <a:p>
            <a:pPr algn="l">
              <a:spcAft>
                <a:spcPts val="375"/>
              </a:spcAft>
              <a:buFont typeface="Arial" panose="020B0604020202020204" pitchFamily="34" charset="0"/>
              <a:buChar char="•"/>
            </a:pPr>
            <a:r>
              <a:rPr lang="de-DE" b="0" i="0" dirty="0">
                <a:solidFill>
                  <a:srgbClr val="000000"/>
                </a:solidFill>
                <a:effectLst/>
                <a:latin typeface="-apple-system"/>
              </a:rPr>
              <a:t>Je nach Gemüsesorte und Größe der Stücke ist dein Ferment nach insgesamt 2-4 Wochen Fermentationszeit fertig. Du kannst nach zwei Wochen beginnen dein Ferment zu probieren.</a:t>
            </a:r>
          </a:p>
          <a:p>
            <a:pPr algn="l">
              <a:spcAft>
                <a:spcPts val="375"/>
              </a:spcAft>
              <a:buFont typeface="Arial" panose="020B0604020202020204" pitchFamily="34" charset="0"/>
              <a:buChar char="•"/>
            </a:pPr>
            <a:r>
              <a:rPr lang="de-DE" b="0" i="0" dirty="0">
                <a:solidFill>
                  <a:srgbClr val="000000"/>
                </a:solidFill>
                <a:effectLst/>
                <a:latin typeface="-apple-system"/>
              </a:rPr>
              <a:t>Schmeckt es dir? Guten Appetit!</a:t>
            </a:r>
          </a:p>
          <a:p>
            <a:pPr algn="l">
              <a:buNone/>
            </a:pPr>
            <a:r>
              <a:rPr lang="de-DE" b="1" i="0" dirty="0">
                <a:solidFill>
                  <a:srgbClr val="212121"/>
                </a:solidFill>
                <a:effectLst/>
                <a:latin typeface="-apple-system"/>
              </a:rPr>
              <a:t>Notizen</a:t>
            </a:r>
          </a:p>
          <a:p>
            <a:pPr algn="l"/>
            <a:r>
              <a:rPr lang="de-DE" b="0" i="0" dirty="0">
                <a:solidFill>
                  <a:srgbClr val="000000"/>
                </a:solidFill>
                <a:effectLst/>
                <a:latin typeface="-apple-system"/>
              </a:rPr>
              <a:t>Im Kühlschrank kannst du das Ferment auch für längere Zeit verschlossen und mit Gewicht aufbewahren. Es wird mit der Zeit immer noch langsam saurer, auch im Kühlschrank. Die meisten Gemüsefermente halten sich problemlos mehrere Monate. </a:t>
            </a:r>
          </a:p>
          <a:p>
            <a:endParaRPr lang="de-DE" dirty="0"/>
          </a:p>
        </p:txBody>
      </p:sp>
      <p:sp>
        <p:nvSpPr>
          <p:cNvPr id="4" name="Datumsplatzhalter 3">
            <a:extLst>
              <a:ext uri="{FF2B5EF4-FFF2-40B4-BE49-F238E27FC236}">
                <a16:creationId xmlns:a16="http://schemas.microsoft.com/office/drawing/2014/main" id="{089D0008-AF13-D36B-91C0-A41142D33D3E}"/>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54F88DE4-6DFE-05D8-7F46-266BA4B3E41F}"/>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D1AC9BFA-226D-8D27-AB18-34532FAE19D0}"/>
              </a:ext>
            </a:extLst>
          </p:cNvPr>
          <p:cNvSpPr>
            <a:spLocks noGrp="1"/>
          </p:cNvSpPr>
          <p:nvPr>
            <p:ph type="sldNum" sz="quarter" idx="12"/>
          </p:nvPr>
        </p:nvSpPr>
        <p:spPr/>
        <p:txBody>
          <a:bodyPr/>
          <a:lstStyle/>
          <a:p>
            <a:r>
              <a:rPr lang="de-DE" dirty="0"/>
              <a:t>Folie &lt;14&gt; von 17</a:t>
            </a:r>
          </a:p>
        </p:txBody>
      </p:sp>
    </p:spTree>
    <p:extLst>
      <p:ext uri="{BB962C8B-B14F-4D97-AF65-F5344CB8AC3E}">
        <p14:creationId xmlns:p14="http://schemas.microsoft.com/office/powerpoint/2010/main" val="500317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1A32B96-0706-BBAD-9E9F-FFA5692D0F92}"/>
              </a:ext>
            </a:extLst>
          </p:cNvPr>
          <p:cNvSpPr>
            <a:spLocks noGrp="1"/>
          </p:cNvSpPr>
          <p:nvPr>
            <p:ph type="title"/>
          </p:nvPr>
        </p:nvSpPr>
        <p:spPr>
          <a:xfrm>
            <a:off x="853440" y="1749166"/>
            <a:ext cx="10515600" cy="1370807"/>
          </a:xfrm>
        </p:spPr>
        <p:txBody>
          <a:bodyPr>
            <a:normAutofit/>
          </a:bodyPr>
          <a:lstStyle/>
          <a:p>
            <a:pPr algn="ctr"/>
            <a:r>
              <a:rPr lang="de-DE" sz="3600" b="1" i="1" dirty="0">
                <a:solidFill>
                  <a:srgbClr val="000000"/>
                </a:solidFill>
              </a:rPr>
              <a:t>Süße Sirup-Rezepte für jede Jahreszeit </a:t>
            </a:r>
            <a:r>
              <a:rPr lang="de-DE" sz="2800" b="1" baseline="30000" dirty="0">
                <a:solidFill>
                  <a:srgbClr val="000000"/>
                </a:solidFill>
                <a:latin typeface="Roboto" panose="02000000000000000000" pitchFamily="2" charset="0"/>
                <a:ea typeface="Roboto" panose="02000000000000000000" pitchFamily="2" charset="0"/>
                <a:cs typeface="Roboto" panose="02000000000000000000" pitchFamily="2" charset="0"/>
              </a:rPr>
              <a:t>4</a:t>
            </a:r>
            <a:br>
              <a:rPr lang="de-DE" b="1" i="0" dirty="0">
                <a:solidFill>
                  <a:srgbClr val="191919"/>
                </a:solidFill>
                <a:effectLst/>
                <a:latin typeface="Libre Baskerville" panose="020F0502020204030204" pitchFamily="2" charset="0"/>
              </a:rPr>
            </a:br>
            <a:endParaRPr lang="de-DE" dirty="0"/>
          </a:p>
        </p:txBody>
      </p:sp>
      <p:sp>
        <p:nvSpPr>
          <p:cNvPr id="3" name="Inhaltsplatzhalter 2">
            <a:extLst>
              <a:ext uri="{FF2B5EF4-FFF2-40B4-BE49-F238E27FC236}">
                <a16:creationId xmlns:a16="http://schemas.microsoft.com/office/drawing/2014/main" id="{B5B1B6BB-AA82-7528-D01E-141C6A387860}"/>
              </a:ext>
            </a:extLst>
          </p:cNvPr>
          <p:cNvSpPr>
            <a:spLocks noGrp="1"/>
          </p:cNvSpPr>
          <p:nvPr>
            <p:ph idx="1"/>
          </p:nvPr>
        </p:nvSpPr>
        <p:spPr>
          <a:xfrm>
            <a:off x="838200" y="2485505"/>
            <a:ext cx="10515600" cy="3870845"/>
          </a:xfrm>
        </p:spPr>
        <p:txBody>
          <a:bodyPr>
            <a:normAutofit/>
          </a:bodyPr>
          <a:lstStyle/>
          <a:p>
            <a:pPr algn="l">
              <a:spcAft>
                <a:spcPts val="1800"/>
              </a:spcAft>
              <a:buFont typeface="Arial" panose="020B0604020202020204" pitchFamily="34" charset="0"/>
              <a:buChar char="•"/>
            </a:pPr>
            <a:r>
              <a:rPr lang="de-DE" b="1" i="0" dirty="0">
                <a:solidFill>
                  <a:srgbClr val="191919"/>
                </a:solidFill>
                <a:effectLst/>
                <a:latin typeface="Mukta"/>
              </a:rPr>
              <a:t>Frühling: </a:t>
            </a:r>
            <a:r>
              <a:rPr lang="de-DE" b="1" i="0" u="none" strike="noStrike" dirty="0">
                <a:solidFill>
                  <a:srgbClr val="CD4B37"/>
                </a:solidFill>
                <a:effectLst/>
                <a:latin typeface="Mukta"/>
                <a:hlinkClick r:id="rId2"/>
              </a:rPr>
              <a:t>Rhabarber-Sirup</a:t>
            </a:r>
            <a:r>
              <a:rPr lang="de-DE" b="0" i="0" dirty="0">
                <a:solidFill>
                  <a:srgbClr val="191919"/>
                </a:solidFill>
                <a:effectLst/>
                <a:latin typeface="Mukta"/>
              </a:rPr>
              <a:t>, </a:t>
            </a:r>
            <a:r>
              <a:rPr lang="de-DE" b="1" i="0" u="none" strike="noStrike" dirty="0">
                <a:solidFill>
                  <a:srgbClr val="CD4B37"/>
                </a:solidFill>
                <a:effectLst/>
                <a:latin typeface="Mukta"/>
                <a:hlinkClick r:id="rId3"/>
              </a:rPr>
              <a:t>Waldmeistersirup</a:t>
            </a:r>
            <a:r>
              <a:rPr lang="de-DE" b="0" i="0" dirty="0">
                <a:solidFill>
                  <a:srgbClr val="191919"/>
                </a:solidFill>
                <a:effectLst/>
                <a:latin typeface="Mukta"/>
              </a:rPr>
              <a:t>, </a:t>
            </a:r>
            <a:r>
              <a:rPr lang="de-DE" b="1" i="0" u="none" strike="noStrike" dirty="0">
                <a:solidFill>
                  <a:srgbClr val="CD4B37"/>
                </a:solidFill>
                <a:effectLst/>
                <a:latin typeface="Mukta"/>
                <a:hlinkClick r:id="rId4" tooltip="Holunderblütensirup"/>
              </a:rPr>
              <a:t>Holunderblütensirup</a:t>
            </a:r>
            <a:endParaRPr lang="de-DE" b="0" i="0" dirty="0">
              <a:solidFill>
                <a:srgbClr val="191919"/>
              </a:solidFill>
              <a:effectLst/>
              <a:latin typeface="Mukta"/>
            </a:endParaRPr>
          </a:p>
          <a:p>
            <a:pPr algn="l">
              <a:spcAft>
                <a:spcPts val="1200"/>
              </a:spcAft>
              <a:buFont typeface="Arial" panose="020B0604020202020204" pitchFamily="34" charset="0"/>
              <a:buChar char="•"/>
            </a:pPr>
            <a:r>
              <a:rPr lang="de-DE" b="1" i="0" dirty="0">
                <a:solidFill>
                  <a:srgbClr val="191919"/>
                </a:solidFill>
                <a:effectLst/>
                <a:latin typeface="Mukta"/>
              </a:rPr>
              <a:t>Sommer: </a:t>
            </a:r>
            <a:r>
              <a:rPr lang="de-DE" b="1" i="0" u="none" strike="noStrike" dirty="0">
                <a:solidFill>
                  <a:srgbClr val="CD4B37"/>
                </a:solidFill>
                <a:effectLst/>
                <a:latin typeface="Mukta"/>
                <a:hlinkClick r:id="rId5" tooltip="Erdbeersirup,"/>
              </a:rPr>
              <a:t>Erdbeersirup,</a:t>
            </a:r>
            <a:r>
              <a:rPr lang="de-DE" b="1" i="0" dirty="0">
                <a:solidFill>
                  <a:srgbClr val="191919"/>
                </a:solidFill>
                <a:effectLst/>
                <a:latin typeface="Mukta"/>
              </a:rPr>
              <a:t> </a:t>
            </a:r>
            <a:r>
              <a:rPr lang="de-DE" sz="2000" b="0" i="0" dirty="0">
                <a:solidFill>
                  <a:srgbClr val="191919"/>
                </a:solidFill>
                <a:effectLst/>
                <a:latin typeface="Mukta"/>
              </a:rPr>
              <a:t>Rosenblüten</a:t>
            </a:r>
            <a:r>
              <a:rPr lang="de-DE" sz="2000" dirty="0">
                <a:solidFill>
                  <a:srgbClr val="191919"/>
                </a:solidFill>
                <a:latin typeface="Mukta"/>
              </a:rPr>
              <a:t>s</a:t>
            </a:r>
            <a:r>
              <a:rPr lang="de-DE" sz="2000" b="0" i="0" dirty="0">
                <a:solidFill>
                  <a:srgbClr val="191919"/>
                </a:solidFill>
                <a:effectLst/>
                <a:latin typeface="Mukta"/>
              </a:rPr>
              <a:t>irup,</a:t>
            </a:r>
            <a:r>
              <a:rPr lang="de-DE" b="0" i="0" dirty="0">
                <a:solidFill>
                  <a:srgbClr val="191919"/>
                </a:solidFill>
                <a:effectLst/>
                <a:latin typeface="Mukta"/>
              </a:rPr>
              <a:t> </a:t>
            </a:r>
            <a:r>
              <a:rPr lang="de-DE" b="1" i="0" u="none" strike="noStrike" dirty="0">
                <a:solidFill>
                  <a:srgbClr val="CD4B37"/>
                </a:solidFill>
                <a:effectLst/>
                <a:latin typeface="Mukta"/>
                <a:hlinkClick r:id="rId6"/>
              </a:rPr>
              <a:t>Kirschsirup</a:t>
            </a:r>
            <a:r>
              <a:rPr lang="de-DE" b="0" i="0" dirty="0">
                <a:solidFill>
                  <a:srgbClr val="191919"/>
                </a:solidFill>
                <a:effectLst/>
                <a:latin typeface="Mukta"/>
              </a:rPr>
              <a:t>, </a:t>
            </a:r>
            <a:r>
              <a:rPr lang="de-DE" b="1" i="0" u="none" strike="noStrike" dirty="0" err="1">
                <a:solidFill>
                  <a:srgbClr val="CD4B37"/>
                </a:solidFill>
                <a:effectLst/>
                <a:latin typeface="Mukta"/>
                <a:hlinkClick r:id="rId7"/>
              </a:rPr>
              <a:t>Johannisbeersirup</a:t>
            </a:r>
            <a:endParaRPr lang="de-DE" b="0" i="0" dirty="0">
              <a:solidFill>
                <a:srgbClr val="191919"/>
              </a:solidFill>
              <a:effectLst/>
              <a:latin typeface="Mukta"/>
            </a:endParaRPr>
          </a:p>
          <a:p>
            <a:pPr algn="l">
              <a:spcAft>
                <a:spcPts val="1200"/>
              </a:spcAft>
              <a:buFont typeface="Arial" panose="020B0604020202020204" pitchFamily="34" charset="0"/>
              <a:buChar char="•"/>
            </a:pPr>
            <a:r>
              <a:rPr lang="de-DE" b="1" i="0" dirty="0">
                <a:solidFill>
                  <a:srgbClr val="191919"/>
                </a:solidFill>
                <a:effectLst/>
                <a:latin typeface="Mukta"/>
              </a:rPr>
              <a:t>Herbst: </a:t>
            </a:r>
            <a:r>
              <a:rPr lang="de-DE" b="1" i="0" u="none" strike="noStrike" dirty="0">
                <a:solidFill>
                  <a:srgbClr val="CD4B37"/>
                </a:solidFill>
                <a:effectLst/>
                <a:latin typeface="Mukta"/>
                <a:hlinkClick r:id="rId8"/>
              </a:rPr>
              <a:t>Apfel-Zimt-Sirup,</a:t>
            </a:r>
            <a:r>
              <a:rPr lang="de-DE" b="1" i="0" dirty="0">
                <a:solidFill>
                  <a:srgbClr val="191919"/>
                </a:solidFill>
                <a:effectLst/>
                <a:latin typeface="Mukta"/>
              </a:rPr>
              <a:t> </a:t>
            </a:r>
            <a:r>
              <a:rPr lang="de-DE" b="1" i="0" u="none" strike="noStrike" dirty="0">
                <a:solidFill>
                  <a:srgbClr val="CD4B37"/>
                </a:solidFill>
                <a:effectLst/>
                <a:latin typeface="Mukta"/>
                <a:hlinkClick r:id="rId9"/>
              </a:rPr>
              <a:t>Hagebutten-Sirup</a:t>
            </a:r>
            <a:r>
              <a:rPr lang="de-DE" b="0" i="0" dirty="0">
                <a:solidFill>
                  <a:srgbClr val="191919"/>
                </a:solidFill>
                <a:effectLst/>
                <a:latin typeface="Mukta"/>
              </a:rPr>
              <a:t>, Quittensirup</a:t>
            </a:r>
          </a:p>
          <a:p>
            <a:pPr algn="l">
              <a:spcAft>
                <a:spcPts val="2400"/>
              </a:spcAft>
              <a:buFont typeface="Arial" panose="020B0604020202020204" pitchFamily="34" charset="0"/>
              <a:buChar char="•"/>
            </a:pPr>
            <a:r>
              <a:rPr lang="de-DE" b="1" i="0" dirty="0">
                <a:solidFill>
                  <a:srgbClr val="191919"/>
                </a:solidFill>
                <a:effectLst/>
                <a:latin typeface="Mukta"/>
              </a:rPr>
              <a:t>Winter: </a:t>
            </a:r>
            <a:r>
              <a:rPr lang="de-DE" b="1" i="0" u="none" strike="noStrike" dirty="0">
                <a:solidFill>
                  <a:srgbClr val="CD4B37"/>
                </a:solidFill>
                <a:effectLst/>
                <a:latin typeface="Mukta"/>
                <a:hlinkClick r:id="rId10"/>
              </a:rPr>
              <a:t>Kumquat-Sirup</a:t>
            </a:r>
            <a:r>
              <a:rPr lang="de-DE" b="0" i="0" dirty="0">
                <a:solidFill>
                  <a:srgbClr val="191919"/>
                </a:solidFill>
                <a:effectLst/>
                <a:latin typeface="Mukta"/>
              </a:rPr>
              <a:t>, </a:t>
            </a:r>
            <a:r>
              <a:rPr lang="de-DE" b="1" i="0" u="none" strike="noStrike" dirty="0">
                <a:solidFill>
                  <a:srgbClr val="CD4B37"/>
                </a:solidFill>
                <a:effectLst/>
                <a:latin typeface="Mukta"/>
                <a:hlinkClick r:id="rId11"/>
              </a:rPr>
              <a:t>Zimtsirup</a:t>
            </a:r>
            <a:r>
              <a:rPr lang="de-DE" b="0" i="0" dirty="0">
                <a:solidFill>
                  <a:srgbClr val="191919"/>
                </a:solidFill>
                <a:effectLst/>
                <a:latin typeface="Mukta"/>
              </a:rPr>
              <a:t>, </a:t>
            </a:r>
            <a:r>
              <a:rPr lang="de-DE" b="1" i="0" u="none" strike="noStrike" dirty="0">
                <a:solidFill>
                  <a:srgbClr val="CD4B37"/>
                </a:solidFill>
                <a:effectLst/>
                <a:latin typeface="Mukta"/>
                <a:hlinkClick r:id="rId12"/>
              </a:rPr>
              <a:t>Zitronen-Ingwer-Sirup</a:t>
            </a:r>
            <a:r>
              <a:rPr lang="de-DE" b="0" i="0" dirty="0">
                <a:solidFill>
                  <a:srgbClr val="191919"/>
                </a:solidFill>
                <a:effectLst/>
                <a:latin typeface="Mukta"/>
              </a:rPr>
              <a:t>, </a:t>
            </a:r>
            <a:r>
              <a:rPr lang="de-DE" b="1" i="0" u="none" strike="noStrike" dirty="0">
                <a:solidFill>
                  <a:srgbClr val="CD4B37"/>
                </a:solidFill>
                <a:effectLst/>
                <a:latin typeface="Mukta"/>
                <a:hlinkClick r:id="rId13" tooltip="Orangen-Thymian-Sirup"/>
              </a:rPr>
              <a:t>Orangen-Thymian-Sirup</a:t>
            </a:r>
            <a:endParaRPr lang="de-DE" b="1" i="0" u="none" strike="noStrike" dirty="0">
              <a:solidFill>
                <a:srgbClr val="CD4B37"/>
              </a:solidFill>
              <a:effectLst/>
              <a:latin typeface="Mukta"/>
            </a:endParaRPr>
          </a:p>
          <a:p>
            <a:pPr marL="0" indent="0" algn="l">
              <a:spcAft>
                <a:spcPts val="2400"/>
              </a:spcAft>
              <a:buNone/>
            </a:pPr>
            <a:r>
              <a:rPr lang="de-DE" sz="1600" b="1" i="0" baseline="30000" dirty="0">
                <a:solidFill>
                  <a:srgbClr val="191919"/>
                </a:solidFill>
                <a:effectLst/>
                <a:latin typeface="Roboto" panose="02000000000000000000" pitchFamily="2" charset="0"/>
                <a:ea typeface="Roboto" panose="02000000000000000000" pitchFamily="2" charset="0"/>
                <a:cs typeface="Roboto" panose="02000000000000000000" pitchFamily="2" charset="0"/>
              </a:rPr>
              <a:t>4</a:t>
            </a:r>
            <a:r>
              <a:rPr lang="de-DE" b="0" i="0" dirty="0">
                <a:solidFill>
                  <a:srgbClr val="191919"/>
                </a:solidFill>
                <a:effectLst/>
                <a:latin typeface="Mukta"/>
              </a:rPr>
              <a:t> </a:t>
            </a:r>
            <a:r>
              <a:rPr lang="de-DE" sz="1500" dirty="0">
                <a:solidFill>
                  <a:srgbClr val="191919"/>
                </a:solidFill>
                <a:latin typeface="Mukta"/>
              </a:rPr>
              <a:t>Link zu </a:t>
            </a:r>
            <a:r>
              <a:rPr lang="de-DE" sz="1500" b="0" i="0" dirty="0">
                <a:solidFill>
                  <a:srgbClr val="191919"/>
                </a:solidFill>
                <a:effectLst/>
                <a:latin typeface="Mukta"/>
              </a:rPr>
              <a:t>https://www.lecker.de/</a:t>
            </a:r>
            <a:endParaRPr lang="de-DE" dirty="0"/>
          </a:p>
        </p:txBody>
      </p:sp>
      <p:sp>
        <p:nvSpPr>
          <p:cNvPr id="4" name="Datumsplatzhalter 3">
            <a:extLst>
              <a:ext uri="{FF2B5EF4-FFF2-40B4-BE49-F238E27FC236}">
                <a16:creationId xmlns:a16="http://schemas.microsoft.com/office/drawing/2014/main" id="{A032A791-CDFB-56B5-DF7C-0AB051EC523B}"/>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3EA48952-A381-1A8C-6EBA-F668EE304721}"/>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87A59CDD-1F00-FAB3-0B34-6EF4D4E6FF2C}"/>
              </a:ext>
            </a:extLst>
          </p:cNvPr>
          <p:cNvSpPr>
            <a:spLocks noGrp="1"/>
          </p:cNvSpPr>
          <p:nvPr>
            <p:ph type="sldNum" sz="quarter" idx="12"/>
          </p:nvPr>
        </p:nvSpPr>
        <p:spPr/>
        <p:txBody>
          <a:bodyPr/>
          <a:lstStyle/>
          <a:p>
            <a:r>
              <a:rPr lang="de-DE" dirty="0"/>
              <a:t>Folie &lt;#15&gt; von 17</a:t>
            </a:r>
          </a:p>
        </p:txBody>
      </p:sp>
    </p:spTree>
    <p:extLst>
      <p:ext uri="{BB962C8B-B14F-4D97-AF65-F5344CB8AC3E}">
        <p14:creationId xmlns:p14="http://schemas.microsoft.com/office/powerpoint/2010/main" val="4254081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43A955-732F-5C2F-6327-1A4EAD052D82}"/>
              </a:ext>
            </a:extLst>
          </p:cNvPr>
          <p:cNvSpPr>
            <a:spLocks noGrp="1"/>
          </p:cNvSpPr>
          <p:nvPr>
            <p:ph type="title"/>
          </p:nvPr>
        </p:nvSpPr>
        <p:spPr>
          <a:xfrm>
            <a:off x="763385" y="1736725"/>
            <a:ext cx="10515600" cy="937649"/>
          </a:xfrm>
        </p:spPr>
        <p:txBody>
          <a:bodyPr>
            <a:normAutofit fontScale="90000"/>
          </a:bodyPr>
          <a:lstStyle/>
          <a:p>
            <a:pPr algn="ctr"/>
            <a:br>
              <a:rPr lang="de-DE" sz="4000" b="1" i="1" dirty="0">
                <a:solidFill>
                  <a:srgbClr val="191919"/>
                </a:solidFill>
                <a:effectLst/>
              </a:rPr>
            </a:br>
            <a:r>
              <a:rPr lang="de-DE" sz="4000" b="1" i="1" dirty="0">
                <a:solidFill>
                  <a:srgbClr val="191919"/>
                </a:solidFill>
                <a:effectLst/>
              </a:rPr>
              <a:t>Sirup selber machen - Grundrezept</a:t>
            </a:r>
            <a:br>
              <a:rPr lang="de-DE" b="1" i="0" dirty="0">
                <a:solidFill>
                  <a:srgbClr val="191919"/>
                </a:solidFill>
                <a:effectLst/>
              </a:rPr>
            </a:br>
            <a:endParaRPr lang="de-DE" dirty="0"/>
          </a:p>
        </p:txBody>
      </p:sp>
      <p:sp>
        <p:nvSpPr>
          <p:cNvPr id="3" name="Inhaltsplatzhalter 2">
            <a:extLst>
              <a:ext uri="{FF2B5EF4-FFF2-40B4-BE49-F238E27FC236}">
                <a16:creationId xmlns:a16="http://schemas.microsoft.com/office/drawing/2014/main" id="{5BC648AD-199B-928A-48EE-A9C572985245}"/>
              </a:ext>
            </a:extLst>
          </p:cNvPr>
          <p:cNvSpPr>
            <a:spLocks noGrp="1"/>
          </p:cNvSpPr>
          <p:nvPr>
            <p:ph idx="1"/>
          </p:nvPr>
        </p:nvSpPr>
        <p:spPr>
          <a:xfrm>
            <a:off x="532015" y="2394065"/>
            <a:ext cx="10746971" cy="3873731"/>
          </a:xfrm>
        </p:spPr>
        <p:txBody>
          <a:bodyPr>
            <a:normAutofit fontScale="55000" lnSpcReduction="20000"/>
          </a:bodyPr>
          <a:lstStyle/>
          <a:p>
            <a:pPr marL="0" indent="0">
              <a:buNone/>
            </a:pPr>
            <a:endParaRPr lang="de-DE" dirty="0"/>
          </a:p>
          <a:p>
            <a:pPr marL="0" indent="0">
              <a:buNone/>
            </a:pPr>
            <a:r>
              <a:rPr lang="de-DE" dirty="0"/>
              <a:t>Zutaten für 1 Liter Frucht-Sirup:</a:t>
            </a:r>
          </a:p>
          <a:p>
            <a:r>
              <a:rPr lang="de-DE" dirty="0"/>
              <a:t>1 kg Früchte</a:t>
            </a:r>
          </a:p>
          <a:p>
            <a:r>
              <a:rPr lang="de-DE" dirty="0"/>
              <a:t>500 g Zucker</a:t>
            </a:r>
          </a:p>
          <a:p>
            <a:r>
              <a:rPr lang="de-DE" dirty="0"/>
              <a:t>2 Zitronen</a:t>
            </a:r>
          </a:p>
          <a:p>
            <a:pPr marL="0" indent="0">
              <a:buNone/>
            </a:pPr>
            <a:endParaRPr lang="de-DE" dirty="0"/>
          </a:p>
          <a:p>
            <a:pPr marL="0" indent="0">
              <a:buNone/>
            </a:pPr>
            <a:r>
              <a:rPr lang="de-DE" dirty="0"/>
              <a:t>So geht’s Schritt für Schritt:</a:t>
            </a:r>
          </a:p>
          <a:p>
            <a:r>
              <a:rPr lang="de-DE" dirty="0"/>
              <a:t>Früchte waschen, ggf. putzen und in kleine Stücke schneiden. Zitronen halbieren, Saft auspressen. Früchte, Zitronensaft und 750 ml Wasser in einen Topf geben, aufkochen und bei mittlerer Hitze 15-20 Minuten kochen, bis die Früchte zerfallen. Dabei ab und zu umrühren.</a:t>
            </a:r>
          </a:p>
          <a:p>
            <a:r>
              <a:rPr lang="de-DE" dirty="0"/>
              <a:t>Früchte durch ein feines, mit einem Baumwoll- oder </a:t>
            </a:r>
            <a:r>
              <a:rPr lang="de-DE" dirty="0" err="1"/>
              <a:t>Multiltuch</a:t>
            </a:r>
            <a:r>
              <a:rPr lang="de-DE" dirty="0"/>
              <a:t> ausgelegtes Sieb passieren, Flüssigkeit dabei auffangen. </a:t>
            </a:r>
          </a:p>
          <a:p>
            <a:r>
              <a:rPr lang="de-DE" dirty="0"/>
              <a:t>Fruchtsaft und Zucker in einen Topf geben, unter Rühren so lange kochen, bis sich der Zucker aufgelöst hat. Wer den Sirup dickflüssiger haben möchte, lässt ihn einfach etwas länger köcheln, bis die gewünschte Konsistenz erreicht ist.</a:t>
            </a:r>
          </a:p>
          <a:p>
            <a:r>
              <a:rPr lang="de-DE" dirty="0"/>
              <a:t>Sirup noch heiß in saubere, heiß ausgespülte Flaschen füllen und gut verschließen.</a:t>
            </a:r>
          </a:p>
          <a:p>
            <a:endParaRPr lang="de-DE" dirty="0"/>
          </a:p>
        </p:txBody>
      </p:sp>
      <p:sp>
        <p:nvSpPr>
          <p:cNvPr id="4" name="Datumsplatzhalter 3">
            <a:extLst>
              <a:ext uri="{FF2B5EF4-FFF2-40B4-BE49-F238E27FC236}">
                <a16:creationId xmlns:a16="http://schemas.microsoft.com/office/drawing/2014/main" id="{59032B92-E68A-EB35-BFD7-6C9AFB1897E1}"/>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AF5F9156-5015-66CD-547C-5ABC2ABD5C64}"/>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FD91F3AF-1F6B-C893-6569-79C17EED2F1B}"/>
              </a:ext>
            </a:extLst>
          </p:cNvPr>
          <p:cNvSpPr>
            <a:spLocks noGrp="1"/>
          </p:cNvSpPr>
          <p:nvPr>
            <p:ph type="sldNum" sz="quarter" idx="12"/>
          </p:nvPr>
        </p:nvSpPr>
        <p:spPr/>
        <p:txBody>
          <a:bodyPr/>
          <a:lstStyle/>
          <a:p>
            <a:r>
              <a:rPr lang="de-DE" dirty="0"/>
              <a:t>Folie &lt;16&gt; von 17</a:t>
            </a:r>
          </a:p>
        </p:txBody>
      </p:sp>
    </p:spTree>
    <p:extLst>
      <p:ext uri="{BB962C8B-B14F-4D97-AF65-F5344CB8AC3E}">
        <p14:creationId xmlns:p14="http://schemas.microsoft.com/office/powerpoint/2010/main" val="1742942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AD22B4-969E-3EC9-4FE5-15B8FCC1A617}"/>
              </a:ext>
            </a:extLst>
          </p:cNvPr>
          <p:cNvSpPr>
            <a:spLocks noGrp="1"/>
          </p:cNvSpPr>
          <p:nvPr>
            <p:ph type="title"/>
          </p:nvPr>
        </p:nvSpPr>
        <p:spPr>
          <a:xfrm>
            <a:off x="838198" y="1770611"/>
            <a:ext cx="10515601" cy="1113905"/>
          </a:xfrm>
        </p:spPr>
        <p:txBody>
          <a:bodyPr>
            <a:normAutofit/>
          </a:bodyPr>
          <a:lstStyle/>
          <a:p>
            <a:pPr algn="ctr"/>
            <a:r>
              <a:rPr lang="de-DE" sz="3600" b="1" i="1" dirty="0"/>
              <a:t>Rhabarber Auflauf</a:t>
            </a:r>
          </a:p>
        </p:txBody>
      </p:sp>
      <p:sp>
        <p:nvSpPr>
          <p:cNvPr id="3" name="Inhaltsplatzhalter 2">
            <a:extLst>
              <a:ext uri="{FF2B5EF4-FFF2-40B4-BE49-F238E27FC236}">
                <a16:creationId xmlns:a16="http://schemas.microsoft.com/office/drawing/2014/main" id="{0C5A4991-9C55-4661-1A69-639EC7CEED29}"/>
              </a:ext>
            </a:extLst>
          </p:cNvPr>
          <p:cNvSpPr>
            <a:spLocks noGrp="1"/>
          </p:cNvSpPr>
          <p:nvPr>
            <p:ph idx="1"/>
          </p:nvPr>
        </p:nvSpPr>
        <p:spPr>
          <a:xfrm>
            <a:off x="838198" y="2643447"/>
            <a:ext cx="10291158" cy="3712903"/>
          </a:xfrm>
        </p:spPr>
        <p:txBody>
          <a:bodyPr/>
          <a:lstStyle/>
          <a:p>
            <a:pPr marL="0" indent="0">
              <a:buNone/>
            </a:pPr>
            <a:r>
              <a:rPr lang="de-DE" sz="1800" dirty="0"/>
              <a:t>Zutaten: </a:t>
            </a:r>
          </a:p>
          <a:p>
            <a:r>
              <a:rPr lang="de-DE" sz="1800" dirty="0"/>
              <a:t>Zwieback</a:t>
            </a:r>
          </a:p>
          <a:p>
            <a:r>
              <a:rPr lang="de-DE" sz="1800" dirty="0"/>
              <a:t>Rhabarber</a:t>
            </a:r>
          </a:p>
          <a:p>
            <a:r>
              <a:rPr lang="de-DE" sz="1800" dirty="0"/>
              <a:t>Zucker</a:t>
            </a:r>
          </a:p>
          <a:p>
            <a:r>
              <a:rPr lang="de-DE" sz="1800" dirty="0"/>
              <a:t>Eiweiß</a:t>
            </a:r>
          </a:p>
          <a:p>
            <a:pPr marL="0" indent="0">
              <a:buNone/>
            </a:pPr>
            <a:endParaRPr lang="de-DE" sz="1800" dirty="0"/>
          </a:p>
          <a:p>
            <a:pPr marL="0" indent="0">
              <a:buNone/>
            </a:pPr>
            <a:r>
              <a:rPr lang="de-DE" sz="1800"/>
              <a:t>Den </a:t>
            </a:r>
            <a:r>
              <a:rPr lang="de-DE" sz="1800" dirty="0"/>
              <a:t>Rhabarber mit dem Zucker kochen</a:t>
            </a:r>
          </a:p>
          <a:p>
            <a:pPr marL="0" indent="0">
              <a:buNone/>
            </a:pPr>
            <a:r>
              <a:rPr lang="de-DE" sz="1800" dirty="0"/>
              <a:t>Das Eiweiß mit etwas Zucker zu Schnee schlagen</a:t>
            </a:r>
          </a:p>
          <a:p>
            <a:pPr marL="0" indent="0">
              <a:buNone/>
            </a:pPr>
            <a:r>
              <a:rPr lang="de-DE" sz="1800" dirty="0"/>
              <a:t>Den Zwieback abwechseln mit dem Rhabarber in eine Auflaufform schichten. Optional mit Vanillepudding servieren</a:t>
            </a:r>
            <a:endParaRPr lang="de-DE" sz="2400" dirty="0"/>
          </a:p>
        </p:txBody>
      </p:sp>
      <p:sp>
        <p:nvSpPr>
          <p:cNvPr id="4" name="Datumsplatzhalter 3">
            <a:extLst>
              <a:ext uri="{FF2B5EF4-FFF2-40B4-BE49-F238E27FC236}">
                <a16:creationId xmlns:a16="http://schemas.microsoft.com/office/drawing/2014/main" id="{E7E21899-A2B7-B71B-D5B8-4E13E3D53DFC}"/>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ABB35BCF-BE3A-4C8F-4F99-4E7FAF2BEEFC}"/>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53068FF3-B526-7876-6BD7-FFC135392F8F}"/>
              </a:ext>
            </a:extLst>
          </p:cNvPr>
          <p:cNvSpPr>
            <a:spLocks noGrp="1"/>
          </p:cNvSpPr>
          <p:nvPr>
            <p:ph type="sldNum" sz="quarter" idx="12"/>
          </p:nvPr>
        </p:nvSpPr>
        <p:spPr/>
        <p:txBody>
          <a:bodyPr/>
          <a:lstStyle/>
          <a:p>
            <a:r>
              <a:rPr lang="de-DE" dirty="0"/>
              <a:t>Folie &lt;17&gt; von 17</a:t>
            </a:r>
          </a:p>
        </p:txBody>
      </p:sp>
    </p:spTree>
    <p:extLst>
      <p:ext uri="{BB962C8B-B14F-4D97-AF65-F5344CB8AC3E}">
        <p14:creationId xmlns:p14="http://schemas.microsoft.com/office/powerpoint/2010/main" val="3431466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DD42AA-89CB-8E2A-0DB5-E7E376112D9C}"/>
              </a:ext>
            </a:extLst>
          </p:cNvPr>
          <p:cNvSpPr>
            <a:spLocks noGrp="1"/>
          </p:cNvSpPr>
          <p:nvPr>
            <p:ph type="title"/>
          </p:nvPr>
        </p:nvSpPr>
        <p:spPr>
          <a:xfrm>
            <a:off x="755073" y="1841685"/>
            <a:ext cx="10515600" cy="1303805"/>
          </a:xfrm>
        </p:spPr>
        <p:txBody>
          <a:bodyPr/>
          <a:lstStyle/>
          <a:p>
            <a:pPr algn="ctr"/>
            <a:r>
              <a:rPr lang="de-DE" sz="3600" b="1" i="1" dirty="0">
                <a:solidFill>
                  <a:srgbClr val="70AD45"/>
                </a:solidFill>
                <a:effectLst/>
                <a:latin typeface="Fontastique"/>
              </a:rPr>
              <a:t>Kräuter, Obst und Gemüse haltbar machen durch…</a:t>
            </a:r>
            <a:br>
              <a:rPr lang="de-DE" b="0" i="0" dirty="0">
                <a:solidFill>
                  <a:srgbClr val="70AD45"/>
                </a:solidFill>
                <a:effectLst/>
                <a:latin typeface="Fontastique"/>
              </a:rPr>
            </a:br>
            <a:endParaRPr lang="de-DE" dirty="0"/>
          </a:p>
        </p:txBody>
      </p:sp>
      <p:sp>
        <p:nvSpPr>
          <p:cNvPr id="3" name="Inhaltsplatzhalter 2">
            <a:extLst>
              <a:ext uri="{FF2B5EF4-FFF2-40B4-BE49-F238E27FC236}">
                <a16:creationId xmlns:a16="http://schemas.microsoft.com/office/drawing/2014/main" id="{3266A393-4504-C950-2659-CD21A32F5A75}"/>
              </a:ext>
            </a:extLst>
          </p:cNvPr>
          <p:cNvSpPr>
            <a:spLocks noGrp="1"/>
          </p:cNvSpPr>
          <p:nvPr>
            <p:ph idx="1"/>
          </p:nvPr>
        </p:nvSpPr>
        <p:spPr>
          <a:xfrm>
            <a:off x="1266091" y="2753248"/>
            <a:ext cx="10004581" cy="3603101"/>
          </a:xfrm>
        </p:spPr>
        <p:txBody>
          <a:bodyPr>
            <a:normAutofit fontScale="85000" lnSpcReduction="20000"/>
          </a:bodyPr>
          <a:lstStyle/>
          <a:p>
            <a:pPr algn="l">
              <a:spcAft>
                <a:spcPts val="1125"/>
              </a:spcAft>
              <a:buFont typeface="Arial" panose="020B0604020202020204" pitchFamily="34" charset="0"/>
              <a:buChar char="•"/>
            </a:pPr>
            <a:r>
              <a:rPr lang="de-DE" b="1" i="0" dirty="0">
                <a:solidFill>
                  <a:srgbClr val="212529"/>
                </a:solidFill>
                <a:effectLst/>
                <a:latin typeface="Louis George Cafe"/>
              </a:rPr>
              <a:t>Trocknen</a:t>
            </a:r>
            <a:endParaRPr lang="de-DE" b="0" i="0" dirty="0">
              <a:solidFill>
                <a:srgbClr val="212529"/>
              </a:solidFill>
              <a:effectLst/>
              <a:latin typeface="Louis George Cafe"/>
            </a:endParaRPr>
          </a:p>
          <a:p>
            <a:pPr algn="l">
              <a:spcAft>
                <a:spcPts val="1125"/>
              </a:spcAft>
              <a:buFont typeface="Arial" panose="020B0604020202020204" pitchFamily="34" charset="0"/>
              <a:buChar char="•"/>
            </a:pPr>
            <a:r>
              <a:rPr lang="de-DE" b="1" i="0" dirty="0">
                <a:solidFill>
                  <a:srgbClr val="212529"/>
                </a:solidFill>
                <a:effectLst/>
                <a:latin typeface="Louis George Cafe"/>
              </a:rPr>
              <a:t>Einfrieren</a:t>
            </a:r>
            <a:endParaRPr lang="de-DE" b="0" i="0" dirty="0">
              <a:solidFill>
                <a:srgbClr val="212529"/>
              </a:solidFill>
              <a:effectLst/>
              <a:latin typeface="Louis George Cafe"/>
            </a:endParaRPr>
          </a:p>
          <a:p>
            <a:pPr algn="l">
              <a:spcAft>
                <a:spcPts val="1125"/>
              </a:spcAft>
              <a:buFont typeface="Arial" panose="020B0604020202020204" pitchFamily="34" charset="0"/>
              <a:buChar char="•"/>
            </a:pPr>
            <a:r>
              <a:rPr lang="de-DE" b="1" i="0" dirty="0">
                <a:solidFill>
                  <a:srgbClr val="212529"/>
                </a:solidFill>
                <a:effectLst/>
                <a:latin typeface="Louis George Cafe"/>
              </a:rPr>
              <a:t>Salze herstellen</a:t>
            </a:r>
          </a:p>
          <a:p>
            <a:pPr algn="l">
              <a:spcAft>
                <a:spcPts val="1125"/>
              </a:spcAft>
              <a:buFont typeface="Arial" panose="020B0604020202020204" pitchFamily="34" charset="0"/>
              <a:buChar char="•"/>
            </a:pPr>
            <a:r>
              <a:rPr lang="de-DE" b="1" i="0" dirty="0">
                <a:solidFill>
                  <a:srgbClr val="212529"/>
                </a:solidFill>
                <a:effectLst/>
                <a:latin typeface="Louis George Cafe"/>
              </a:rPr>
              <a:t>Salzen</a:t>
            </a:r>
            <a:endParaRPr lang="de-DE" b="0" i="0" dirty="0">
              <a:solidFill>
                <a:srgbClr val="212529"/>
              </a:solidFill>
              <a:effectLst/>
              <a:latin typeface="Louis George Cafe"/>
            </a:endParaRPr>
          </a:p>
          <a:p>
            <a:pPr algn="l">
              <a:spcAft>
                <a:spcPts val="1125"/>
              </a:spcAft>
              <a:buFont typeface="Arial" panose="020B0604020202020204" pitchFamily="34" charset="0"/>
              <a:buChar char="•"/>
            </a:pPr>
            <a:r>
              <a:rPr lang="de-DE" b="1" i="0" dirty="0">
                <a:solidFill>
                  <a:srgbClr val="212529"/>
                </a:solidFill>
                <a:effectLst/>
                <a:latin typeface="Louis George Cafe"/>
              </a:rPr>
              <a:t>Einlegen in Öl oder Essig</a:t>
            </a:r>
            <a:endParaRPr lang="de-DE" b="0" i="0" dirty="0">
              <a:solidFill>
                <a:srgbClr val="212529"/>
              </a:solidFill>
              <a:effectLst/>
              <a:latin typeface="Louis George Cafe"/>
            </a:endParaRPr>
          </a:p>
          <a:p>
            <a:pPr algn="l">
              <a:spcAft>
                <a:spcPts val="750"/>
              </a:spcAft>
              <a:buFont typeface="Arial" panose="020B0604020202020204" pitchFamily="34" charset="0"/>
              <a:buChar char="•"/>
            </a:pPr>
            <a:r>
              <a:rPr lang="de-DE" b="1" i="0" dirty="0">
                <a:solidFill>
                  <a:srgbClr val="212529"/>
                </a:solidFill>
                <a:effectLst/>
                <a:latin typeface="Louis George Cafe"/>
              </a:rPr>
              <a:t>Pesto zubereiten</a:t>
            </a:r>
          </a:p>
          <a:p>
            <a:pPr algn="l">
              <a:spcAft>
                <a:spcPts val="750"/>
              </a:spcAft>
              <a:buFont typeface="Arial" panose="020B0604020202020204" pitchFamily="34" charset="0"/>
              <a:buChar char="•"/>
            </a:pPr>
            <a:r>
              <a:rPr lang="de-DE" b="1" dirty="0">
                <a:solidFill>
                  <a:srgbClr val="212529"/>
                </a:solidFill>
                <a:latin typeface="Louis George Cafe"/>
              </a:rPr>
              <a:t>Fermentieren</a:t>
            </a:r>
            <a:endParaRPr lang="de-DE" b="0" i="0" dirty="0">
              <a:solidFill>
                <a:srgbClr val="212529"/>
              </a:solidFill>
              <a:effectLst/>
              <a:latin typeface="Louis George Cafe"/>
            </a:endParaRPr>
          </a:p>
          <a:p>
            <a:endParaRPr lang="de-DE" dirty="0"/>
          </a:p>
        </p:txBody>
      </p:sp>
      <p:sp>
        <p:nvSpPr>
          <p:cNvPr id="4" name="Datumsplatzhalter 3">
            <a:extLst>
              <a:ext uri="{FF2B5EF4-FFF2-40B4-BE49-F238E27FC236}">
                <a16:creationId xmlns:a16="http://schemas.microsoft.com/office/drawing/2014/main" id="{F3FEAFDB-550A-70AD-FF6D-86C0DEF96DBA}"/>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79B7C90B-429B-24BB-D5D4-2EDE416A6FC5}"/>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59420CC8-0991-4C3A-6117-FB7F90C070D0}"/>
              </a:ext>
            </a:extLst>
          </p:cNvPr>
          <p:cNvSpPr>
            <a:spLocks noGrp="1"/>
          </p:cNvSpPr>
          <p:nvPr>
            <p:ph type="sldNum" sz="quarter" idx="12"/>
          </p:nvPr>
        </p:nvSpPr>
        <p:spPr/>
        <p:txBody>
          <a:bodyPr/>
          <a:lstStyle/>
          <a:p>
            <a:r>
              <a:rPr lang="de-DE" dirty="0"/>
              <a:t>Folie &lt;2&gt; von 17</a:t>
            </a:r>
          </a:p>
        </p:txBody>
      </p:sp>
      <p:pic>
        <p:nvPicPr>
          <p:cNvPr id="1026" name="Picture 2" descr="Kräuter haltbar machen">
            <a:extLst>
              <a:ext uri="{FF2B5EF4-FFF2-40B4-BE49-F238E27FC236}">
                <a16:creationId xmlns:a16="http://schemas.microsoft.com/office/drawing/2014/main" id="{CD28F466-91C6-3DED-8C49-13AC999552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8792" y="3145491"/>
            <a:ext cx="2935693" cy="1957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2488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9C7A8A1-00DF-4620-E1BA-C1639F9D6CA9}"/>
              </a:ext>
            </a:extLst>
          </p:cNvPr>
          <p:cNvSpPr>
            <a:spLocks noGrp="1"/>
          </p:cNvSpPr>
          <p:nvPr>
            <p:ph type="title"/>
          </p:nvPr>
        </p:nvSpPr>
        <p:spPr>
          <a:xfrm>
            <a:off x="838200" y="1992730"/>
            <a:ext cx="10515600" cy="983226"/>
          </a:xfrm>
        </p:spPr>
        <p:txBody>
          <a:bodyPr>
            <a:normAutofit fontScale="90000"/>
          </a:bodyPr>
          <a:lstStyle/>
          <a:p>
            <a:pPr algn="ctr"/>
            <a:br>
              <a:rPr lang="de-DE" sz="4000" b="1" i="1" dirty="0">
                <a:solidFill>
                  <a:srgbClr val="70AD45"/>
                </a:solidFill>
                <a:effectLst/>
                <a:latin typeface="Fontastique"/>
              </a:rPr>
            </a:br>
            <a:r>
              <a:rPr lang="de-DE" sz="4000" b="1" i="1" dirty="0">
                <a:solidFill>
                  <a:srgbClr val="70AD45"/>
                </a:solidFill>
                <a:effectLst/>
                <a:latin typeface="Fontastique"/>
              </a:rPr>
              <a:t>Möglichkeiten um Kräuter, Obst oder Gemüse haltbar zu machen</a:t>
            </a:r>
            <a:br>
              <a:rPr lang="de-DE" b="0" i="0" dirty="0">
                <a:solidFill>
                  <a:srgbClr val="70AD45"/>
                </a:solidFill>
                <a:effectLst/>
                <a:latin typeface="Fontastique"/>
              </a:rPr>
            </a:br>
            <a:endParaRPr lang="de-DE" dirty="0"/>
          </a:p>
        </p:txBody>
      </p:sp>
      <p:sp>
        <p:nvSpPr>
          <p:cNvPr id="3" name="Inhaltsplatzhalter 2">
            <a:extLst>
              <a:ext uri="{FF2B5EF4-FFF2-40B4-BE49-F238E27FC236}">
                <a16:creationId xmlns:a16="http://schemas.microsoft.com/office/drawing/2014/main" id="{0E34351E-3363-D2D2-BD9A-0609A42636A5}"/>
              </a:ext>
            </a:extLst>
          </p:cNvPr>
          <p:cNvSpPr>
            <a:spLocks noGrp="1"/>
          </p:cNvSpPr>
          <p:nvPr>
            <p:ph idx="1"/>
          </p:nvPr>
        </p:nvSpPr>
        <p:spPr>
          <a:xfrm>
            <a:off x="838200" y="2975956"/>
            <a:ext cx="10515600" cy="3201007"/>
          </a:xfrm>
        </p:spPr>
        <p:txBody>
          <a:bodyPr/>
          <a:lstStyle/>
          <a:p>
            <a:pPr marL="0" indent="0">
              <a:buNone/>
            </a:pPr>
            <a:r>
              <a:rPr lang="de-DE" b="0" i="0" dirty="0">
                <a:solidFill>
                  <a:srgbClr val="212529"/>
                </a:solidFill>
                <a:effectLst/>
                <a:latin typeface="Louis George Cafe"/>
              </a:rPr>
              <a:t>Generell sollten Kräuter um die Mittagszeit bei Sonnenschein geerntet werden, da der Wassergehalt dann am niedrigsten ist und die Konzentration der Geschmacksstoffe und ätherischen Öle am höchsten.</a:t>
            </a:r>
            <a:br>
              <a:rPr lang="de-DE" dirty="0"/>
            </a:br>
            <a:r>
              <a:rPr lang="de-DE" b="0" i="0" dirty="0">
                <a:solidFill>
                  <a:srgbClr val="212529"/>
                </a:solidFill>
                <a:effectLst/>
                <a:latin typeface="Louis George Cafe"/>
              </a:rPr>
              <a:t>Die Ernte und der Rückschnitt finden meistens im Herbst vor dem ersten Frost statt, kann aber bei Bedarf auch den ganzen Sommer stattfinden. Zu den kühleren Jahreszeiten empfiehlt es sich, den Rückschnitt vormittags durchzuführen, damit sich die Pflanzen erholen können, bevor es nachts wieder kalt wird.</a:t>
            </a:r>
            <a:endParaRPr lang="de-DE" dirty="0"/>
          </a:p>
        </p:txBody>
      </p:sp>
      <p:sp>
        <p:nvSpPr>
          <p:cNvPr id="4" name="Datumsplatzhalter 3">
            <a:extLst>
              <a:ext uri="{FF2B5EF4-FFF2-40B4-BE49-F238E27FC236}">
                <a16:creationId xmlns:a16="http://schemas.microsoft.com/office/drawing/2014/main" id="{B3E610D6-51AE-F708-9AA0-82908D41C4AE}"/>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B068BE9E-2D38-186B-CC79-BA2A4AE060EF}"/>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5338A89C-6FDD-0AB5-694F-7CDB2DE9F6A6}"/>
              </a:ext>
            </a:extLst>
          </p:cNvPr>
          <p:cNvSpPr>
            <a:spLocks noGrp="1"/>
          </p:cNvSpPr>
          <p:nvPr>
            <p:ph type="sldNum" sz="quarter" idx="12"/>
          </p:nvPr>
        </p:nvSpPr>
        <p:spPr/>
        <p:txBody>
          <a:bodyPr/>
          <a:lstStyle/>
          <a:p>
            <a:r>
              <a:rPr lang="de-DE" dirty="0"/>
              <a:t>Folie &lt;3&gt; von 17</a:t>
            </a:r>
          </a:p>
        </p:txBody>
      </p:sp>
    </p:spTree>
    <p:extLst>
      <p:ext uri="{BB962C8B-B14F-4D97-AF65-F5344CB8AC3E}">
        <p14:creationId xmlns:p14="http://schemas.microsoft.com/office/powerpoint/2010/main" val="488180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0757E2-55B0-9FD5-7610-D8D680EAB9CF}"/>
              </a:ext>
            </a:extLst>
          </p:cNvPr>
          <p:cNvSpPr>
            <a:spLocks noGrp="1"/>
          </p:cNvSpPr>
          <p:nvPr>
            <p:ph type="title"/>
          </p:nvPr>
        </p:nvSpPr>
        <p:spPr>
          <a:xfrm>
            <a:off x="448887" y="2094808"/>
            <a:ext cx="10904913" cy="643572"/>
          </a:xfrm>
        </p:spPr>
        <p:txBody>
          <a:bodyPr>
            <a:normAutofit fontScale="90000"/>
          </a:bodyPr>
          <a:lstStyle/>
          <a:p>
            <a:pPr algn="ctr"/>
            <a:r>
              <a:rPr lang="de-DE" sz="4000" b="1" i="1" dirty="0">
                <a:solidFill>
                  <a:srgbClr val="212529"/>
                </a:solidFill>
              </a:rPr>
              <a:t>Trocknen</a:t>
            </a:r>
            <a:br>
              <a:rPr lang="de-DE" b="0" i="0" dirty="0">
                <a:solidFill>
                  <a:srgbClr val="70AD45"/>
                </a:solidFill>
                <a:effectLst/>
                <a:latin typeface="Fontastique"/>
              </a:rPr>
            </a:br>
            <a:endParaRPr lang="de-DE" dirty="0"/>
          </a:p>
        </p:txBody>
      </p:sp>
      <p:sp>
        <p:nvSpPr>
          <p:cNvPr id="3" name="Inhaltsplatzhalter 2">
            <a:extLst>
              <a:ext uri="{FF2B5EF4-FFF2-40B4-BE49-F238E27FC236}">
                <a16:creationId xmlns:a16="http://schemas.microsoft.com/office/drawing/2014/main" id="{9DA58376-FB24-2651-93FA-14001B14F517}"/>
              </a:ext>
            </a:extLst>
          </p:cNvPr>
          <p:cNvSpPr>
            <a:spLocks noGrp="1"/>
          </p:cNvSpPr>
          <p:nvPr>
            <p:ph idx="1"/>
          </p:nvPr>
        </p:nvSpPr>
        <p:spPr>
          <a:xfrm>
            <a:off x="764771" y="2917767"/>
            <a:ext cx="10589029" cy="3259195"/>
          </a:xfrm>
        </p:spPr>
        <p:txBody>
          <a:bodyPr>
            <a:normAutofit fontScale="85000" lnSpcReduction="20000"/>
          </a:bodyPr>
          <a:lstStyle/>
          <a:p>
            <a:pPr algn="l">
              <a:buNone/>
            </a:pPr>
            <a:r>
              <a:rPr lang="de-DE" b="0" i="0" dirty="0">
                <a:solidFill>
                  <a:srgbClr val="212529"/>
                </a:solidFill>
                <a:effectLst/>
                <a:latin typeface="Louis George Cafe"/>
              </a:rPr>
              <a:t>Getrocknete Kräuter können im Ganzen aufbewahrt werden und erst kurz vor dem Kochen zerkleinert werden, da sie sonst einen großen Teil ihres Aromas verlieren. Beim Trocknen liegt die Idealtemperatur zwischen 20°C und 35°C. Niedrigere Temperaturen begünstigen Schimmelbildung und bei zu hohen Temperaturen verlieren die Blätter schnell ihren Geschmack und wertvolle Inhaltsstoffe. Eine gute Belüftung unterstützt den Prozess.</a:t>
            </a:r>
          </a:p>
          <a:p>
            <a:pPr algn="l">
              <a:buNone/>
            </a:pPr>
            <a:endParaRPr lang="de-DE" b="0" i="0" dirty="0">
              <a:solidFill>
                <a:srgbClr val="212529"/>
              </a:solidFill>
              <a:effectLst/>
              <a:latin typeface="Louis George Cafe"/>
            </a:endParaRPr>
          </a:p>
          <a:p>
            <a:pPr marL="0" indent="0" algn="l">
              <a:buNone/>
            </a:pPr>
            <a:r>
              <a:rPr lang="de-DE" b="0" i="0" dirty="0">
                <a:solidFill>
                  <a:srgbClr val="212529"/>
                </a:solidFill>
                <a:effectLst/>
                <a:latin typeface="Louis George Cafe"/>
              </a:rPr>
              <a:t>Die getrockneten Kräuter werden in verschließbaren Gläsern oder luftdichten Verpackungen an einem dunklen, kühlen Ort gelagert. Es eignen sich gespülte Marmeladen- oder Senfgläser. Die Dauer der Haltbarkeit beträgt etwa 1 Jahr, die Kräuter verlieren jedoch im Laufe der Zeit ihren Geschmack.</a:t>
            </a:r>
          </a:p>
          <a:p>
            <a:endParaRPr lang="de-DE" dirty="0"/>
          </a:p>
        </p:txBody>
      </p:sp>
      <p:sp>
        <p:nvSpPr>
          <p:cNvPr id="4" name="Datumsplatzhalter 3">
            <a:extLst>
              <a:ext uri="{FF2B5EF4-FFF2-40B4-BE49-F238E27FC236}">
                <a16:creationId xmlns:a16="http://schemas.microsoft.com/office/drawing/2014/main" id="{F057A16B-2DE3-095D-0280-F159D237D56B}"/>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553F8E94-9EE6-6DF2-3245-32229A0CB356}"/>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3C45C4F1-7D9A-66D4-1A6E-6996BDEBAF37}"/>
              </a:ext>
            </a:extLst>
          </p:cNvPr>
          <p:cNvSpPr>
            <a:spLocks noGrp="1"/>
          </p:cNvSpPr>
          <p:nvPr>
            <p:ph type="sldNum" sz="quarter" idx="12"/>
          </p:nvPr>
        </p:nvSpPr>
        <p:spPr/>
        <p:txBody>
          <a:bodyPr/>
          <a:lstStyle/>
          <a:p>
            <a:r>
              <a:rPr lang="de-DE" dirty="0"/>
              <a:t>Folie &lt;4&gt; von 17</a:t>
            </a:r>
          </a:p>
        </p:txBody>
      </p:sp>
    </p:spTree>
    <p:extLst>
      <p:ext uri="{BB962C8B-B14F-4D97-AF65-F5344CB8AC3E}">
        <p14:creationId xmlns:p14="http://schemas.microsoft.com/office/powerpoint/2010/main" val="573043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BF72EA-039D-53AE-7811-57993687824C}"/>
              </a:ext>
            </a:extLst>
          </p:cNvPr>
          <p:cNvSpPr>
            <a:spLocks noGrp="1"/>
          </p:cNvSpPr>
          <p:nvPr>
            <p:ph type="title"/>
          </p:nvPr>
        </p:nvSpPr>
        <p:spPr>
          <a:xfrm>
            <a:off x="656705" y="1936865"/>
            <a:ext cx="10697095" cy="1271848"/>
          </a:xfrm>
        </p:spPr>
        <p:txBody>
          <a:bodyPr>
            <a:normAutofit/>
          </a:bodyPr>
          <a:lstStyle/>
          <a:p>
            <a:pPr algn="ctr"/>
            <a:r>
              <a:rPr lang="de-DE" sz="3600" b="1" i="1" dirty="0">
                <a:solidFill>
                  <a:srgbClr val="212529"/>
                </a:solidFill>
              </a:rPr>
              <a:t>Auslegen</a:t>
            </a:r>
          </a:p>
        </p:txBody>
      </p:sp>
      <p:sp>
        <p:nvSpPr>
          <p:cNvPr id="3" name="Inhaltsplatzhalter 2">
            <a:extLst>
              <a:ext uri="{FF2B5EF4-FFF2-40B4-BE49-F238E27FC236}">
                <a16:creationId xmlns:a16="http://schemas.microsoft.com/office/drawing/2014/main" id="{50184707-5F7D-6ACF-43F7-347E3EE89B4A}"/>
              </a:ext>
            </a:extLst>
          </p:cNvPr>
          <p:cNvSpPr>
            <a:spLocks noGrp="1"/>
          </p:cNvSpPr>
          <p:nvPr>
            <p:ph idx="1"/>
          </p:nvPr>
        </p:nvSpPr>
        <p:spPr>
          <a:xfrm>
            <a:off x="838200" y="3208713"/>
            <a:ext cx="10515600" cy="2968250"/>
          </a:xfrm>
        </p:spPr>
        <p:txBody>
          <a:bodyPr/>
          <a:lstStyle/>
          <a:p>
            <a:pPr marL="0" indent="0">
              <a:buNone/>
            </a:pPr>
            <a:r>
              <a:rPr lang="de-DE" b="0" i="0" dirty="0">
                <a:solidFill>
                  <a:srgbClr val="212529"/>
                </a:solidFill>
                <a:effectLst/>
                <a:latin typeface="Louis George Cafe"/>
              </a:rPr>
              <a:t>Diese Methode eignet sich für Kräuter mit großen Blättern wie Salbei. Auf einem trockenen Geschirrtuch oder einem </a:t>
            </a:r>
            <a:r>
              <a:rPr lang="de-DE" b="0" i="0" dirty="0" err="1">
                <a:solidFill>
                  <a:srgbClr val="212529"/>
                </a:solidFill>
                <a:effectLst/>
                <a:latin typeface="Louis George Cafe"/>
              </a:rPr>
              <a:t>Backrost</a:t>
            </a:r>
            <a:r>
              <a:rPr lang="de-DE" b="0" i="0" dirty="0">
                <a:solidFill>
                  <a:srgbClr val="212529"/>
                </a:solidFill>
                <a:effectLst/>
                <a:latin typeface="Louis George Cafe"/>
              </a:rPr>
              <a:t> werden die Blätter verteilt und an einem dunklen, luftigen Ort ca. 3 – 4 Wochen getrocknet. Obst oder Gemüse kann in dünne Scheiben geschnitten ebenso getrocknet werden.</a:t>
            </a:r>
            <a:endParaRPr lang="de-DE" dirty="0"/>
          </a:p>
        </p:txBody>
      </p:sp>
      <p:sp>
        <p:nvSpPr>
          <p:cNvPr id="4" name="Datumsplatzhalter 3">
            <a:extLst>
              <a:ext uri="{FF2B5EF4-FFF2-40B4-BE49-F238E27FC236}">
                <a16:creationId xmlns:a16="http://schemas.microsoft.com/office/drawing/2014/main" id="{6D3F73C9-83D5-B22B-1DD3-27B80AE04DFD}"/>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91D42CB1-1BD8-982B-86E4-6362485175A2}"/>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E1B503D5-F71F-F334-BC4A-13B47F62498D}"/>
              </a:ext>
            </a:extLst>
          </p:cNvPr>
          <p:cNvSpPr>
            <a:spLocks noGrp="1"/>
          </p:cNvSpPr>
          <p:nvPr>
            <p:ph type="sldNum" sz="quarter" idx="12"/>
          </p:nvPr>
        </p:nvSpPr>
        <p:spPr/>
        <p:txBody>
          <a:bodyPr/>
          <a:lstStyle/>
          <a:p>
            <a:r>
              <a:rPr lang="de-DE" dirty="0"/>
              <a:t>Folie &lt;5&gt; von 17</a:t>
            </a:r>
          </a:p>
        </p:txBody>
      </p:sp>
    </p:spTree>
    <p:extLst>
      <p:ext uri="{BB962C8B-B14F-4D97-AF65-F5344CB8AC3E}">
        <p14:creationId xmlns:p14="http://schemas.microsoft.com/office/powerpoint/2010/main" val="65184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7EC6A4-3CE4-E05A-8F10-F2D328B3C6F5}"/>
              </a:ext>
            </a:extLst>
          </p:cNvPr>
          <p:cNvSpPr>
            <a:spLocks noGrp="1"/>
          </p:cNvSpPr>
          <p:nvPr>
            <p:ph type="title"/>
          </p:nvPr>
        </p:nvSpPr>
        <p:spPr>
          <a:xfrm>
            <a:off x="756458" y="1870364"/>
            <a:ext cx="10597342" cy="1230282"/>
          </a:xfrm>
        </p:spPr>
        <p:txBody>
          <a:bodyPr>
            <a:normAutofit/>
          </a:bodyPr>
          <a:lstStyle/>
          <a:p>
            <a:pPr algn="ctr"/>
            <a:r>
              <a:rPr lang="de-DE" sz="3600" b="1" i="1" dirty="0">
                <a:solidFill>
                  <a:srgbClr val="212529"/>
                </a:solidFill>
              </a:rPr>
              <a:t>Hängen</a:t>
            </a:r>
          </a:p>
        </p:txBody>
      </p:sp>
      <p:sp>
        <p:nvSpPr>
          <p:cNvPr id="3" name="Inhaltsplatzhalter 2">
            <a:extLst>
              <a:ext uri="{FF2B5EF4-FFF2-40B4-BE49-F238E27FC236}">
                <a16:creationId xmlns:a16="http://schemas.microsoft.com/office/drawing/2014/main" id="{DCA71DE6-EB8C-CA71-5F76-5669B910562B}"/>
              </a:ext>
            </a:extLst>
          </p:cNvPr>
          <p:cNvSpPr>
            <a:spLocks noGrp="1"/>
          </p:cNvSpPr>
          <p:nvPr>
            <p:ph idx="1"/>
          </p:nvPr>
        </p:nvSpPr>
        <p:spPr>
          <a:xfrm>
            <a:off x="897774" y="3100646"/>
            <a:ext cx="10456025" cy="3076317"/>
          </a:xfrm>
        </p:spPr>
        <p:txBody>
          <a:bodyPr/>
          <a:lstStyle/>
          <a:p>
            <a:pPr marL="0" indent="0">
              <a:buNone/>
            </a:pPr>
            <a:r>
              <a:rPr lang="de-DE" b="0" i="0" dirty="0">
                <a:solidFill>
                  <a:srgbClr val="212529"/>
                </a:solidFill>
                <a:effectLst/>
                <a:latin typeface="Louis George Cafe"/>
              </a:rPr>
              <a:t>Die Kräuter werden mit Stiel geerntet und vorsichtig gesäubert (falls möglich ohne Wasser). In kleinen Bündeln werden die Stängel zusammen gebunden und kopfüber an einer dunklen, luftigen Stelle aufgehängt. Nach 3 – 4 Wochen können die Kräuter abgenommen und gelagert werden.</a:t>
            </a:r>
          </a:p>
          <a:p>
            <a:pPr marL="0" indent="0">
              <a:buNone/>
            </a:pPr>
            <a:r>
              <a:rPr lang="de-DE" dirty="0">
                <a:solidFill>
                  <a:srgbClr val="212529"/>
                </a:solidFill>
                <a:latin typeface="Louis George Cafe"/>
              </a:rPr>
              <a:t>Obst oder Gemüse kann in Scheiben geschnitten aufgefädelt aufgehängt werden.</a:t>
            </a:r>
            <a:endParaRPr lang="de-DE" dirty="0"/>
          </a:p>
        </p:txBody>
      </p:sp>
      <p:sp>
        <p:nvSpPr>
          <p:cNvPr id="4" name="Datumsplatzhalter 3">
            <a:extLst>
              <a:ext uri="{FF2B5EF4-FFF2-40B4-BE49-F238E27FC236}">
                <a16:creationId xmlns:a16="http://schemas.microsoft.com/office/drawing/2014/main" id="{2ACA8535-DB5C-1BCC-4574-A5406A6E4DA8}"/>
              </a:ext>
            </a:extLst>
          </p:cNvPr>
          <p:cNvSpPr>
            <a:spLocks noGrp="1"/>
          </p:cNvSpPr>
          <p:nvPr>
            <p:ph type="dt" sz="half" idx="10"/>
          </p:nvPr>
        </p:nvSpPr>
        <p:spPr/>
        <p:txBody>
          <a:bodyPr/>
          <a:lstStyle/>
          <a:p>
            <a:r>
              <a:rPr lang="de-DE" dirty="0"/>
              <a:t>4.05.2025</a:t>
            </a:r>
          </a:p>
        </p:txBody>
      </p:sp>
      <p:sp>
        <p:nvSpPr>
          <p:cNvPr id="5" name="Fußzeilenplatzhalter 4">
            <a:extLst>
              <a:ext uri="{FF2B5EF4-FFF2-40B4-BE49-F238E27FC236}">
                <a16:creationId xmlns:a16="http://schemas.microsoft.com/office/drawing/2014/main" id="{B38AA3FB-EEE2-3098-0437-23BCB30AFD8D}"/>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08F51178-483A-8D04-C8A0-1FDA56ECD24D}"/>
              </a:ext>
            </a:extLst>
          </p:cNvPr>
          <p:cNvSpPr>
            <a:spLocks noGrp="1"/>
          </p:cNvSpPr>
          <p:nvPr>
            <p:ph type="sldNum" sz="quarter" idx="12"/>
          </p:nvPr>
        </p:nvSpPr>
        <p:spPr/>
        <p:txBody>
          <a:bodyPr/>
          <a:lstStyle/>
          <a:p>
            <a:r>
              <a:rPr lang="de-DE" dirty="0"/>
              <a:t>Folie &lt;6&gt; von 17</a:t>
            </a:r>
          </a:p>
        </p:txBody>
      </p:sp>
    </p:spTree>
    <p:extLst>
      <p:ext uri="{BB962C8B-B14F-4D97-AF65-F5344CB8AC3E}">
        <p14:creationId xmlns:p14="http://schemas.microsoft.com/office/powerpoint/2010/main" val="55871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E0A3D1-B831-E12B-D55F-0114B8F7CAD3}"/>
              </a:ext>
            </a:extLst>
          </p:cNvPr>
          <p:cNvSpPr>
            <a:spLocks noGrp="1"/>
          </p:cNvSpPr>
          <p:nvPr>
            <p:ph type="title"/>
          </p:nvPr>
        </p:nvSpPr>
        <p:spPr>
          <a:xfrm>
            <a:off x="689955" y="1978429"/>
            <a:ext cx="10663845" cy="1147156"/>
          </a:xfrm>
        </p:spPr>
        <p:txBody>
          <a:bodyPr>
            <a:normAutofit/>
          </a:bodyPr>
          <a:lstStyle/>
          <a:p>
            <a:pPr algn="ctr"/>
            <a:r>
              <a:rPr lang="de-DE" sz="3600" b="1" i="1" dirty="0">
                <a:solidFill>
                  <a:srgbClr val="212529"/>
                </a:solidFill>
                <a:effectLst/>
              </a:rPr>
              <a:t>Dörren</a:t>
            </a:r>
            <a:endParaRPr lang="de-DE" sz="3600" b="1" i="1" dirty="0"/>
          </a:p>
        </p:txBody>
      </p:sp>
      <p:sp>
        <p:nvSpPr>
          <p:cNvPr id="3" name="Inhaltsplatzhalter 2">
            <a:extLst>
              <a:ext uri="{FF2B5EF4-FFF2-40B4-BE49-F238E27FC236}">
                <a16:creationId xmlns:a16="http://schemas.microsoft.com/office/drawing/2014/main" id="{1AB867A2-96F7-DFEC-AF56-BFBCF47968AF}"/>
              </a:ext>
            </a:extLst>
          </p:cNvPr>
          <p:cNvSpPr>
            <a:spLocks noGrp="1"/>
          </p:cNvSpPr>
          <p:nvPr>
            <p:ph idx="1"/>
          </p:nvPr>
        </p:nvSpPr>
        <p:spPr>
          <a:xfrm>
            <a:off x="838200" y="3125585"/>
            <a:ext cx="10515600" cy="3051377"/>
          </a:xfrm>
        </p:spPr>
        <p:txBody>
          <a:bodyPr/>
          <a:lstStyle/>
          <a:p>
            <a:pPr marL="0" indent="0">
              <a:buNone/>
            </a:pPr>
            <a:r>
              <a:rPr lang="de-DE" b="0" i="0" dirty="0">
                <a:solidFill>
                  <a:srgbClr val="212529"/>
                </a:solidFill>
                <a:effectLst/>
                <a:latin typeface="Louis George Cafe"/>
              </a:rPr>
              <a:t>Diese Methode eignet sich besonders, wenn die Jahreszeit zu kalt für ein Trocknen in der Wohnung ist oder sich keine luftige Stelle im Haus anbietet, an der die Kräuter, das Obst oder das Gemüse hingelegt oder aufgehängt werden können. Im halb geöffneten Backofen oder mit einem speziellen Dörrgerät können die Kräuter bei 30°C Obst und Gemüse bei bis zu 74 Grad getrocknet werden.</a:t>
            </a:r>
            <a:endParaRPr lang="de-DE" dirty="0"/>
          </a:p>
        </p:txBody>
      </p:sp>
      <p:sp>
        <p:nvSpPr>
          <p:cNvPr id="4" name="Datumsplatzhalter 3">
            <a:extLst>
              <a:ext uri="{FF2B5EF4-FFF2-40B4-BE49-F238E27FC236}">
                <a16:creationId xmlns:a16="http://schemas.microsoft.com/office/drawing/2014/main" id="{FB8EF4E9-D2F6-980A-CA36-76DF758D9617}"/>
              </a:ext>
            </a:extLst>
          </p:cNvPr>
          <p:cNvSpPr>
            <a:spLocks noGrp="1"/>
          </p:cNvSpPr>
          <p:nvPr>
            <p:ph type="dt" sz="half" idx="10"/>
          </p:nvPr>
        </p:nvSpPr>
        <p:spPr/>
        <p:txBody>
          <a:bodyPr/>
          <a:lstStyle/>
          <a:p>
            <a:r>
              <a:rPr lang="de-DE" dirty="0"/>
              <a:t>23´4.05.2025</a:t>
            </a:r>
          </a:p>
        </p:txBody>
      </p:sp>
      <p:sp>
        <p:nvSpPr>
          <p:cNvPr id="5" name="Fußzeilenplatzhalter 4">
            <a:extLst>
              <a:ext uri="{FF2B5EF4-FFF2-40B4-BE49-F238E27FC236}">
                <a16:creationId xmlns:a16="http://schemas.microsoft.com/office/drawing/2014/main" id="{E424C8A1-B3A9-4469-8F50-D0AD70BBCD8E}"/>
              </a:ext>
            </a:extLst>
          </p:cNvPr>
          <p:cNvSpPr>
            <a:spLocks noGrp="1"/>
          </p:cNvSpPr>
          <p:nvPr>
            <p:ph type="ftr" sz="quarter" idx="11"/>
          </p:nvPr>
        </p:nvSpPr>
        <p:spPr/>
        <p:txBody>
          <a:bodyPr/>
          <a:lstStyle/>
          <a:p>
            <a:r>
              <a:rPr lang="de-DE"/>
              <a:t>Autorin Natascha Tomlik</a:t>
            </a:r>
            <a:endParaRPr lang="de-DE" dirty="0"/>
          </a:p>
        </p:txBody>
      </p:sp>
      <p:sp>
        <p:nvSpPr>
          <p:cNvPr id="6" name="Foliennummernplatzhalter 5">
            <a:extLst>
              <a:ext uri="{FF2B5EF4-FFF2-40B4-BE49-F238E27FC236}">
                <a16:creationId xmlns:a16="http://schemas.microsoft.com/office/drawing/2014/main" id="{C3C5E27C-6FE6-05A6-09AF-2928D71DC4E2}"/>
              </a:ext>
            </a:extLst>
          </p:cNvPr>
          <p:cNvSpPr>
            <a:spLocks noGrp="1"/>
          </p:cNvSpPr>
          <p:nvPr>
            <p:ph type="sldNum" sz="quarter" idx="12"/>
          </p:nvPr>
        </p:nvSpPr>
        <p:spPr/>
        <p:txBody>
          <a:bodyPr/>
          <a:lstStyle/>
          <a:p>
            <a:r>
              <a:rPr lang="de-DE" dirty="0"/>
              <a:t>Folie &lt;7&gt; von 17</a:t>
            </a:r>
          </a:p>
        </p:txBody>
      </p:sp>
    </p:spTree>
    <p:extLst>
      <p:ext uri="{BB962C8B-B14F-4D97-AF65-F5344CB8AC3E}">
        <p14:creationId xmlns:p14="http://schemas.microsoft.com/office/powerpoint/2010/main" val="368041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FF5466-4AFE-22AE-BF8A-CB5240E9673C}"/>
              </a:ext>
            </a:extLst>
          </p:cNvPr>
          <p:cNvSpPr>
            <a:spLocks noGrp="1"/>
          </p:cNvSpPr>
          <p:nvPr>
            <p:ph type="title"/>
          </p:nvPr>
        </p:nvSpPr>
        <p:spPr>
          <a:xfrm>
            <a:off x="1045028" y="1798655"/>
            <a:ext cx="10308771" cy="1115367"/>
          </a:xfrm>
        </p:spPr>
        <p:txBody>
          <a:bodyPr>
            <a:normAutofit/>
          </a:bodyPr>
          <a:lstStyle/>
          <a:p>
            <a:pPr algn="ctr"/>
            <a:r>
              <a:rPr lang="de-DE" sz="3600" b="1" i="1" dirty="0"/>
              <a:t>Kräutersalz herstellen</a:t>
            </a:r>
          </a:p>
        </p:txBody>
      </p:sp>
      <p:sp>
        <p:nvSpPr>
          <p:cNvPr id="4" name="Datumsplatzhalter 3">
            <a:extLst>
              <a:ext uri="{FF2B5EF4-FFF2-40B4-BE49-F238E27FC236}">
                <a16:creationId xmlns:a16="http://schemas.microsoft.com/office/drawing/2014/main" id="{43568511-2747-C598-5243-22074D2592AE}"/>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09297C8D-90AD-E211-4C32-35419F497EDF}"/>
              </a:ext>
            </a:extLst>
          </p:cNvPr>
          <p:cNvSpPr>
            <a:spLocks noGrp="1"/>
          </p:cNvSpPr>
          <p:nvPr>
            <p:ph type="ftr" sz="quarter" idx="11"/>
          </p:nvPr>
        </p:nvSpPr>
        <p:spPr/>
        <p:txBody>
          <a:bodyPr/>
          <a:lstStyle/>
          <a:p>
            <a:r>
              <a:rPr lang="de-DE" dirty="0"/>
              <a:t>Autorin Natascha Tomlik</a:t>
            </a:r>
          </a:p>
        </p:txBody>
      </p:sp>
      <p:sp>
        <p:nvSpPr>
          <p:cNvPr id="6" name="Foliennummernplatzhalter 5">
            <a:extLst>
              <a:ext uri="{FF2B5EF4-FFF2-40B4-BE49-F238E27FC236}">
                <a16:creationId xmlns:a16="http://schemas.microsoft.com/office/drawing/2014/main" id="{1C771B7F-1275-1D73-9AB2-42348209EAFE}"/>
              </a:ext>
            </a:extLst>
          </p:cNvPr>
          <p:cNvSpPr>
            <a:spLocks noGrp="1"/>
          </p:cNvSpPr>
          <p:nvPr>
            <p:ph type="sldNum" sz="quarter" idx="12"/>
          </p:nvPr>
        </p:nvSpPr>
        <p:spPr/>
        <p:txBody>
          <a:bodyPr/>
          <a:lstStyle/>
          <a:p>
            <a:r>
              <a:rPr lang="de-DE" dirty="0"/>
              <a:t>Folie &lt;8&gt; von 17</a:t>
            </a:r>
          </a:p>
        </p:txBody>
      </p:sp>
      <p:pic>
        <p:nvPicPr>
          <p:cNvPr id="1026" name="Picture 2" descr="Kräutersalz">
            <a:extLst>
              <a:ext uri="{FF2B5EF4-FFF2-40B4-BE49-F238E27FC236}">
                <a16:creationId xmlns:a16="http://schemas.microsoft.com/office/drawing/2014/main" id="{D0B258E0-FEE5-039E-1209-8E03D87462E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15630" y="3030308"/>
            <a:ext cx="4651714" cy="2180491"/>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1F016B59-96C9-8EC8-CA91-5F6CD333B95E}"/>
              </a:ext>
            </a:extLst>
          </p:cNvPr>
          <p:cNvSpPr txBox="1"/>
          <p:nvPr/>
        </p:nvSpPr>
        <p:spPr>
          <a:xfrm>
            <a:off x="178412" y="2622455"/>
            <a:ext cx="9041734" cy="3916457"/>
          </a:xfrm>
          <a:prstGeom prst="rect">
            <a:avLst/>
          </a:prstGeom>
          <a:noFill/>
        </p:spPr>
        <p:txBody>
          <a:bodyPr wrap="square">
            <a:spAutoFit/>
          </a:bodyPr>
          <a:lstStyle/>
          <a:p>
            <a:pPr algn="l">
              <a:spcAft>
                <a:spcPts val="1275"/>
              </a:spcAft>
              <a:buNone/>
            </a:pPr>
            <a:r>
              <a:rPr lang="de-DE" b="0" i="0" dirty="0">
                <a:solidFill>
                  <a:srgbClr val="252525"/>
                </a:solidFill>
                <a:effectLst/>
                <a:latin typeface="Roboto" panose="02000000000000000000" pitchFamily="2" charset="0"/>
              </a:rPr>
              <a:t>Um Kräutersalz</a:t>
            </a:r>
            <a:r>
              <a:rPr lang="de-DE" b="1" i="0" baseline="30000" dirty="0">
                <a:solidFill>
                  <a:srgbClr val="252525"/>
                </a:solidFill>
                <a:effectLst/>
                <a:latin typeface="Roboto" panose="02000000000000000000" pitchFamily="2" charset="0"/>
              </a:rPr>
              <a:t>1</a:t>
            </a:r>
            <a:r>
              <a:rPr lang="de-DE" b="0" i="0" dirty="0">
                <a:solidFill>
                  <a:srgbClr val="252525"/>
                </a:solidFill>
                <a:effectLst/>
                <a:latin typeface="Roboto" panose="02000000000000000000" pitchFamily="2" charset="0"/>
              </a:rPr>
              <a:t> herzustellen, mischst du die Kräuter deiner Wahl im </a:t>
            </a:r>
            <a:r>
              <a:rPr lang="de-DE" b="1" i="0" dirty="0">
                <a:solidFill>
                  <a:srgbClr val="252525"/>
                </a:solidFill>
                <a:effectLst/>
                <a:latin typeface="Roboto" panose="02000000000000000000" pitchFamily="2" charset="0"/>
              </a:rPr>
              <a:t>Verhältnis </a:t>
            </a:r>
            <a:r>
              <a:rPr lang="de-DE" b="1" dirty="0">
                <a:solidFill>
                  <a:srgbClr val="252525"/>
                </a:solidFill>
                <a:latin typeface="Roboto" panose="02000000000000000000" pitchFamily="2" charset="0"/>
              </a:rPr>
              <a:t>1</a:t>
            </a:r>
            <a:r>
              <a:rPr lang="de-DE" b="1" i="0" dirty="0">
                <a:solidFill>
                  <a:srgbClr val="252525"/>
                </a:solidFill>
                <a:effectLst/>
                <a:latin typeface="Roboto" panose="02000000000000000000" pitchFamily="2" charset="0"/>
              </a:rPr>
              <a:t>:</a:t>
            </a:r>
            <a:r>
              <a:rPr lang="de-DE" b="1" dirty="0">
                <a:solidFill>
                  <a:srgbClr val="252525"/>
                </a:solidFill>
                <a:latin typeface="Roboto" panose="02000000000000000000" pitchFamily="2" charset="0"/>
              </a:rPr>
              <a:t>4</a:t>
            </a:r>
            <a:r>
              <a:rPr lang="de-DE" b="0" i="0" dirty="0">
                <a:solidFill>
                  <a:srgbClr val="252525"/>
                </a:solidFill>
                <a:effectLst/>
                <a:latin typeface="Roboto" panose="02000000000000000000" pitchFamily="2" charset="0"/>
              </a:rPr>
              <a:t> mit Salz (</a:t>
            </a:r>
            <a:r>
              <a:rPr lang="de-DE" dirty="0">
                <a:solidFill>
                  <a:srgbClr val="252525"/>
                </a:solidFill>
                <a:latin typeface="Roboto" panose="02000000000000000000" pitchFamily="2" charset="0"/>
              </a:rPr>
              <a:t>20</a:t>
            </a:r>
            <a:r>
              <a:rPr lang="de-DE" b="0" i="0" dirty="0">
                <a:solidFill>
                  <a:srgbClr val="252525"/>
                </a:solidFill>
                <a:effectLst/>
                <a:latin typeface="Roboto" panose="02000000000000000000" pitchFamily="2" charset="0"/>
              </a:rPr>
              <a:t> g Kräuter auf </a:t>
            </a:r>
            <a:r>
              <a:rPr lang="de-DE" dirty="0">
                <a:solidFill>
                  <a:srgbClr val="252525"/>
                </a:solidFill>
                <a:latin typeface="Roboto" panose="02000000000000000000" pitchFamily="2" charset="0"/>
              </a:rPr>
              <a:t>80</a:t>
            </a:r>
            <a:r>
              <a:rPr lang="de-DE" b="0" i="0" dirty="0">
                <a:solidFill>
                  <a:srgbClr val="252525"/>
                </a:solidFill>
                <a:effectLst/>
                <a:latin typeface="Roboto" panose="02000000000000000000" pitchFamily="2" charset="0"/>
              </a:rPr>
              <a:t> g Salz).</a:t>
            </a:r>
          </a:p>
          <a:p>
            <a:pPr algn="l">
              <a:spcAft>
                <a:spcPts val="1275"/>
              </a:spcAft>
              <a:buNone/>
            </a:pPr>
            <a:r>
              <a:rPr lang="de-DE" b="0" i="0" dirty="0">
                <a:solidFill>
                  <a:srgbClr val="252525"/>
                </a:solidFill>
                <a:effectLst/>
                <a:latin typeface="Roboto" panose="02000000000000000000" pitchFamily="2" charset="0"/>
              </a:rPr>
              <a:t>Folgende Kräuter sind besonders gut geeignet:</a:t>
            </a:r>
          </a:p>
          <a:p>
            <a:pPr algn="l" fontAlgn="base">
              <a:buFont typeface="Arial" panose="020B0604020202020204" pitchFamily="34" charset="0"/>
              <a:buChar char="•"/>
            </a:pPr>
            <a:r>
              <a:rPr lang="de-DE" b="1" i="0" u="none" strike="noStrike" dirty="0">
                <a:solidFill>
                  <a:schemeClr val="accent4">
                    <a:lumMod val="75000"/>
                  </a:schemeClr>
                </a:solidFill>
                <a:effectLst/>
                <a:latin typeface="Roboto" panose="02000000000000000000" pitchFamily="2" charset="0"/>
                <a:hlinkClick r:id="rId3">
                  <a:extLst>
                    <a:ext uri="{A12FA001-AC4F-418D-AE19-62706E023703}">
                      <ahyp:hlinkClr xmlns:ahyp="http://schemas.microsoft.com/office/drawing/2018/hyperlinkcolor" val="tx"/>
                    </a:ext>
                  </a:extLst>
                </a:hlinkClick>
              </a:rPr>
              <a:t>Rosmarin</a:t>
            </a:r>
            <a:endParaRPr lang="de-DE" b="1" i="0" u="none" strike="noStrike" dirty="0">
              <a:solidFill>
                <a:schemeClr val="accent4">
                  <a:lumMod val="75000"/>
                </a:schemeClr>
              </a:solidFill>
              <a:effectLst/>
              <a:latin typeface="Roboto" panose="02000000000000000000" pitchFamily="2" charset="0"/>
            </a:endParaRPr>
          </a:p>
          <a:p>
            <a:pPr algn="l" fontAlgn="base">
              <a:buFont typeface="Arial" panose="020B0604020202020204" pitchFamily="34" charset="0"/>
              <a:buChar char="•"/>
            </a:pPr>
            <a:r>
              <a:rPr lang="de-DE" b="1" dirty="0">
                <a:solidFill>
                  <a:schemeClr val="accent4">
                    <a:lumMod val="75000"/>
                  </a:schemeClr>
                </a:solidFill>
                <a:latin typeface="Roboto" panose="02000000000000000000" pitchFamily="2" charset="0"/>
              </a:rPr>
              <a:t>Liebstöckel</a:t>
            </a:r>
            <a:endParaRPr lang="de-DE" b="0" i="0" dirty="0">
              <a:solidFill>
                <a:schemeClr val="accent4">
                  <a:lumMod val="75000"/>
                </a:schemeClr>
              </a:solidFill>
              <a:effectLst/>
              <a:latin typeface="Roboto" panose="02000000000000000000" pitchFamily="2" charset="0"/>
            </a:endParaRPr>
          </a:p>
          <a:p>
            <a:pPr algn="l" fontAlgn="base">
              <a:buFont typeface="Arial" panose="020B0604020202020204" pitchFamily="34" charset="0"/>
              <a:buChar char="•"/>
            </a:pPr>
            <a:r>
              <a:rPr lang="de-DE" b="1" i="0" u="none" strike="noStrike" dirty="0">
                <a:solidFill>
                  <a:schemeClr val="accent4">
                    <a:lumMod val="75000"/>
                  </a:schemeClr>
                </a:solidFill>
                <a:effectLst/>
                <a:latin typeface="Roboto" panose="02000000000000000000" pitchFamily="2" charset="0"/>
                <a:hlinkClick r:id="rId4">
                  <a:extLst>
                    <a:ext uri="{A12FA001-AC4F-418D-AE19-62706E023703}">
                      <ahyp:hlinkClr xmlns:ahyp="http://schemas.microsoft.com/office/drawing/2018/hyperlinkcolor" val="tx"/>
                    </a:ext>
                  </a:extLst>
                </a:hlinkClick>
              </a:rPr>
              <a:t>Basilikum</a:t>
            </a:r>
            <a:endParaRPr lang="de-DE" b="0" i="0" dirty="0">
              <a:solidFill>
                <a:schemeClr val="accent4">
                  <a:lumMod val="75000"/>
                </a:schemeClr>
              </a:solidFill>
              <a:effectLst/>
              <a:latin typeface="Roboto" panose="02000000000000000000" pitchFamily="2" charset="0"/>
            </a:endParaRPr>
          </a:p>
          <a:p>
            <a:pPr algn="l" fontAlgn="base">
              <a:buFont typeface="Arial" panose="020B0604020202020204" pitchFamily="34" charset="0"/>
              <a:buChar char="•"/>
            </a:pPr>
            <a:r>
              <a:rPr lang="de-DE" b="1" i="0" u="none" strike="noStrike" dirty="0">
                <a:solidFill>
                  <a:schemeClr val="accent4">
                    <a:lumMod val="75000"/>
                  </a:schemeClr>
                </a:solidFill>
                <a:effectLst/>
                <a:latin typeface="Roboto" panose="02000000000000000000" pitchFamily="2" charset="0"/>
                <a:hlinkClick r:id="rId5">
                  <a:extLst>
                    <a:ext uri="{A12FA001-AC4F-418D-AE19-62706E023703}">
                      <ahyp:hlinkClr xmlns:ahyp="http://schemas.microsoft.com/office/drawing/2018/hyperlinkcolor" val="tx"/>
                    </a:ext>
                  </a:extLst>
                </a:hlinkClick>
              </a:rPr>
              <a:t>Thymian</a:t>
            </a:r>
            <a:endParaRPr lang="de-DE" b="0" i="0" dirty="0">
              <a:solidFill>
                <a:schemeClr val="accent4">
                  <a:lumMod val="75000"/>
                </a:schemeClr>
              </a:solidFill>
              <a:effectLst/>
              <a:latin typeface="Roboto" panose="02000000000000000000" pitchFamily="2" charset="0"/>
            </a:endParaRPr>
          </a:p>
          <a:p>
            <a:pPr algn="l" fontAlgn="base">
              <a:buFont typeface="Arial" panose="020B0604020202020204" pitchFamily="34" charset="0"/>
              <a:buChar char="•"/>
            </a:pPr>
            <a:r>
              <a:rPr lang="de-DE" b="1" i="0" u="none" strike="noStrike" dirty="0">
                <a:solidFill>
                  <a:schemeClr val="accent4">
                    <a:lumMod val="75000"/>
                  </a:schemeClr>
                </a:solidFill>
                <a:effectLst/>
                <a:latin typeface="Roboto" panose="02000000000000000000" pitchFamily="2" charset="0"/>
                <a:hlinkClick r:id="rId6">
                  <a:extLst>
                    <a:ext uri="{A12FA001-AC4F-418D-AE19-62706E023703}">
                      <ahyp:hlinkClr xmlns:ahyp="http://schemas.microsoft.com/office/drawing/2018/hyperlinkcolor" val="tx"/>
                    </a:ext>
                  </a:extLst>
                </a:hlinkClick>
              </a:rPr>
              <a:t>Salbei</a:t>
            </a:r>
            <a:endParaRPr lang="de-DE" b="0" i="0" dirty="0">
              <a:solidFill>
                <a:schemeClr val="accent4">
                  <a:lumMod val="75000"/>
                </a:schemeClr>
              </a:solidFill>
              <a:effectLst/>
              <a:latin typeface="Roboto" panose="02000000000000000000" pitchFamily="2" charset="0"/>
            </a:endParaRPr>
          </a:p>
          <a:p>
            <a:pPr algn="l" fontAlgn="base">
              <a:buFont typeface="Arial" panose="020B0604020202020204" pitchFamily="34" charset="0"/>
              <a:buChar char="•"/>
            </a:pPr>
            <a:r>
              <a:rPr lang="de-DE" b="1" i="0" u="none" strike="noStrike" dirty="0">
                <a:solidFill>
                  <a:schemeClr val="accent4">
                    <a:lumMod val="75000"/>
                  </a:schemeClr>
                </a:solidFill>
                <a:effectLst/>
                <a:latin typeface="Roboto" panose="02000000000000000000" pitchFamily="2" charset="0"/>
                <a:hlinkClick r:id="rId7">
                  <a:extLst>
                    <a:ext uri="{A12FA001-AC4F-418D-AE19-62706E023703}">
                      <ahyp:hlinkClr xmlns:ahyp="http://schemas.microsoft.com/office/drawing/2018/hyperlinkcolor" val="tx"/>
                    </a:ext>
                  </a:extLst>
                </a:hlinkClick>
              </a:rPr>
              <a:t>Oregano</a:t>
            </a:r>
            <a:endParaRPr lang="de-DE" b="0" i="0" dirty="0">
              <a:solidFill>
                <a:schemeClr val="accent4">
                  <a:lumMod val="75000"/>
                </a:schemeClr>
              </a:solidFill>
              <a:effectLst/>
              <a:latin typeface="Roboto" panose="02000000000000000000" pitchFamily="2" charset="0"/>
            </a:endParaRPr>
          </a:p>
          <a:p>
            <a:pPr algn="l">
              <a:spcAft>
                <a:spcPts val="1275"/>
              </a:spcAft>
            </a:pPr>
            <a:r>
              <a:rPr lang="de-DE" b="1" i="0" u="none" strike="noStrike" dirty="0">
                <a:solidFill>
                  <a:schemeClr val="accent4">
                    <a:lumMod val="75000"/>
                  </a:schemeClr>
                </a:solidFill>
                <a:effectLst/>
                <a:latin typeface="Roboto" panose="02000000000000000000" pitchFamily="2" charset="0"/>
                <a:hlinkClick r:id="rId8">
                  <a:extLst>
                    <a:ext uri="{A12FA001-AC4F-418D-AE19-62706E023703}">
                      <ahyp:hlinkClr xmlns:ahyp="http://schemas.microsoft.com/office/drawing/2018/hyperlinkcolor" val="tx"/>
                    </a:ext>
                  </a:extLst>
                </a:hlinkClick>
              </a:rPr>
              <a:t>Minze</a:t>
            </a:r>
            <a:r>
              <a:rPr lang="de-DE" b="0" i="0" dirty="0">
                <a:solidFill>
                  <a:schemeClr val="accent4">
                    <a:lumMod val="75000"/>
                  </a:schemeClr>
                </a:solidFill>
                <a:effectLst/>
                <a:latin typeface="Roboto" panose="02000000000000000000" pitchFamily="2" charset="0"/>
              </a:rPr>
              <a:t> und </a:t>
            </a:r>
            <a:r>
              <a:rPr lang="de-DE" b="1" i="0" u="none" strike="noStrike" dirty="0">
                <a:solidFill>
                  <a:schemeClr val="accent4">
                    <a:lumMod val="75000"/>
                  </a:schemeClr>
                </a:solidFill>
                <a:effectLst/>
                <a:latin typeface="Roboto" panose="02000000000000000000" pitchFamily="2" charset="0"/>
                <a:hlinkClick r:id="rId9">
                  <a:extLst>
                    <a:ext uri="{A12FA001-AC4F-418D-AE19-62706E023703}">
                      <ahyp:hlinkClr xmlns:ahyp="http://schemas.microsoft.com/office/drawing/2018/hyperlinkcolor" val="tx"/>
                    </a:ext>
                  </a:extLst>
                </a:hlinkClick>
              </a:rPr>
              <a:t>Lavendel</a:t>
            </a:r>
            <a:r>
              <a:rPr lang="de-DE" b="0" i="0" dirty="0">
                <a:solidFill>
                  <a:schemeClr val="accent4">
                    <a:lumMod val="75000"/>
                  </a:schemeClr>
                </a:solidFill>
                <a:effectLst/>
                <a:latin typeface="Roboto" panose="02000000000000000000" pitchFamily="2" charset="0"/>
              </a:rPr>
              <a:t> </a:t>
            </a:r>
            <a:r>
              <a:rPr lang="de-DE" b="0" i="0" dirty="0">
                <a:solidFill>
                  <a:srgbClr val="252525"/>
                </a:solidFill>
                <a:effectLst/>
                <a:latin typeface="Roboto" panose="02000000000000000000" pitchFamily="2" charset="0"/>
              </a:rPr>
              <a:t>kannst du auch verwenden, allerdings nur in geringen Maßen. Beide Gewürze sind so aromatisch, dass sie die anderen schnell überdecken.</a:t>
            </a:r>
          </a:p>
          <a:p>
            <a:pPr algn="l">
              <a:spcAft>
                <a:spcPts val="1275"/>
              </a:spcAft>
            </a:pPr>
            <a:r>
              <a:rPr lang="de-DE" b="1" baseline="30000" dirty="0">
                <a:solidFill>
                  <a:srgbClr val="252525"/>
                </a:solidFill>
                <a:latin typeface="Roboto" panose="02000000000000000000" pitchFamily="2" charset="0"/>
              </a:rPr>
              <a:t>1</a:t>
            </a:r>
            <a:r>
              <a:rPr lang="de-DE" sz="1100" dirty="0">
                <a:solidFill>
                  <a:srgbClr val="252525"/>
                </a:solidFill>
                <a:latin typeface="Roboto" panose="02000000000000000000" pitchFamily="2" charset="0"/>
              </a:rPr>
              <a:t> Link zum Ratgeber Utopia https://utopia.de/</a:t>
            </a:r>
            <a:endParaRPr lang="de-DE" sz="1100" b="0" i="0" dirty="0">
              <a:solidFill>
                <a:srgbClr val="252525"/>
              </a:solidFill>
              <a:effectLst/>
              <a:latin typeface="Roboto" panose="02000000000000000000" pitchFamily="2" charset="0"/>
            </a:endParaRPr>
          </a:p>
        </p:txBody>
      </p:sp>
    </p:spTree>
    <p:extLst>
      <p:ext uri="{BB962C8B-B14F-4D97-AF65-F5344CB8AC3E}">
        <p14:creationId xmlns:p14="http://schemas.microsoft.com/office/powerpoint/2010/main" val="2510340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9B9A27-47D4-3B72-B814-BCCB820AE5A5}"/>
              </a:ext>
            </a:extLst>
          </p:cNvPr>
          <p:cNvSpPr>
            <a:spLocks noGrp="1"/>
          </p:cNvSpPr>
          <p:nvPr>
            <p:ph type="title"/>
          </p:nvPr>
        </p:nvSpPr>
        <p:spPr>
          <a:xfrm>
            <a:off x="838199" y="1787236"/>
            <a:ext cx="10515600" cy="980902"/>
          </a:xfrm>
        </p:spPr>
        <p:txBody>
          <a:bodyPr>
            <a:normAutofit/>
          </a:bodyPr>
          <a:lstStyle/>
          <a:p>
            <a:pPr algn="ctr"/>
            <a:r>
              <a:rPr lang="de-DE" sz="3600" b="1" i="1" dirty="0"/>
              <a:t>Einlegen in Essig </a:t>
            </a:r>
          </a:p>
        </p:txBody>
      </p:sp>
      <p:sp>
        <p:nvSpPr>
          <p:cNvPr id="3" name="Inhaltsplatzhalter 2">
            <a:extLst>
              <a:ext uri="{FF2B5EF4-FFF2-40B4-BE49-F238E27FC236}">
                <a16:creationId xmlns:a16="http://schemas.microsoft.com/office/drawing/2014/main" id="{B3C02D8B-31A1-8074-715D-85E414A2D373}"/>
              </a:ext>
            </a:extLst>
          </p:cNvPr>
          <p:cNvSpPr>
            <a:spLocks noGrp="1"/>
          </p:cNvSpPr>
          <p:nvPr>
            <p:ph idx="1"/>
          </p:nvPr>
        </p:nvSpPr>
        <p:spPr>
          <a:xfrm>
            <a:off x="838199" y="2543695"/>
            <a:ext cx="10341033" cy="4015047"/>
          </a:xfrm>
        </p:spPr>
        <p:txBody>
          <a:bodyPr>
            <a:normAutofit lnSpcReduction="10000"/>
          </a:bodyPr>
          <a:lstStyle/>
          <a:p>
            <a:pPr marL="0" indent="0">
              <a:buNone/>
            </a:pPr>
            <a:r>
              <a:rPr lang="de-DE" sz="2400" b="0" i="1" dirty="0">
                <a:solidFill>
                  <a:srgbClr val="495256"/>
                </a:solidFill>
                <a:effectLst/>
                <a:latin typeface="Fira Sans" panose="020B0503050000020004" pitchFamily="34" charset="0"/>
              </a:rPr>
              <a:t>Grundrezept für Kräuteressig. Guter Wein-, Sherry- oder Apfelessig sind die beste Wahl. Den normalen, weißen Haushaltsessig solltest du bei der Herstellung von Kräuteressig lieber nicht verwenden. Achte außerdem darauf, dass der Säureanteil mindestens 5 Prozent beträgt. </a:t>
            </a:r>
          </a:p>
          <a:p>
            <a:pPr marL="0" indent="0">
              <a:buNone/>
            </a:pPr>
            <a:r>
              <a:rPr lang="de-DE" b="0" i="0" dirty="0">
                <a:solidFill>
                  <a:srgbClr val="495256"/>
                </a:solidFill>
                <a:effectLst/>
                <a:latin typeface="Fira Sans" panose="020B0503050000020004" pitchFamily="34" charset="0"/>
              </a:rPr>
              <a:t>Je Tasse getrockneter Kräuter benötigst du zwei bis drei Tassen Essig. </a:t>
            </a:r>
          </a:p>
          <a:p>
            <a:pPr marL="0" indent="0">
              <a:buNone/>
            </a:pPr>
            <a:r>
              <a:rPr lang="de-DE" sz="2400" b="0" i="1" dirty="0">
                <a:solidFill>
                  <a:srgbClr val="495256"/>
                </a:solidFill>
                <a:effectLst/>
                <a:latin typeface="Fira Sans" panose="020B0503050000020004" pitchFamily="34" charset="0"/>
              </a:rPr>
              <a:t>Zur Zubereitung: Alle Zutaten in ein Glasgefäß geben, abdecken und mindestens einen Monat stehen lassen Für die Verwendung die nötige Menge abgießen und filtern Auf die übrig gebliebenen Zutaten frischen Essig aufgießen Kühl und dunkel gelagert kannst du diesen Essig mindestens ein Jahr lang verwenden. </a:t>
            </a:r>
            <a:endParaRPr lang="de-DE" sz="2400" i="1" dirty="0"/>
          </a:p>
        </p:txBody>
      </p:sp>
      <p:sp>
        <p:nvSpPr>
          <p:cNvPr id="4" name="Datumsplatzhalter 3">
            <a:extLst>
              <a:ext uri="{FF2B5EF4-FFF2-40B4-BE49-F238E27FC236}">
                <a16:creationId xmlns:a16="http://schemas.microsoft.com/office/drawing/2014/main" id="{7F7ED362-0F52-4019-27C0-92C71FB516DD}"/>
              </a:ext>
            </a:extLst>
          </p:cNvPr>
          <p:cNvSpPr>
            <a:spLocks noGrp="1"/>
          </p:cNvSpPr>
          <p:nvPr>
            <p:ph type="dt" sz="half" idx="10"/>
          </p:nvPr>
        </p:nvSpPr>
        <p:spPr/>
        <p:txBody>
          <a:bodyPr/>
          <a:lstStyle/>
          <a:p>
            <a:r>
              <a:rPr lang="de-DE" dirty="0"/>
              <a:t>24.05.2025</a:t>
            </a:r>
          </a:p>
        </p:txBody>
      </p:sp>
      <p:sp>
        <p:nvSpPr>
          <p:cNvPr id="5" name="Fußzeilenplatzhalter 4">
            <a:extLst>
              <a:ext uri="{FF2B5EF4-FFF2-40B4-BE49-F238E27FC236}">
                <a16:creationId xmlns:a16="http://schemas.microsoft.com/office/drawing/2014/main" id="{E160E8BC-8CC6-37AD-98D1-B34D7F5D475E}"/>
              </a:ext>
            </a:extLst>
          </p:cNvPr>
          <p:cNvSpPr>
            <a:spLocks noGrp="1"/>
          </p:cNvSpPr>
          <p:nvPr>
            <p:ph type="ftr" sz="quarter" idx="11"/>
          </p:nvPr>
        </p:nvSpPr>
        <p:spPr/>
        <p:txBody>
          <a:bodyPr/>
          <a:lstStyle/>
          <a:p>
            <a:r>
              <a:rPr lang="de-DE" dirty="0"/>
              <a:t>Autorin Natascha Tomlik</a:t>
            </a:r>
          </a:p>
        </p:txBody>
      </p:sp>
      <p:sp>
        <p:nvSpPr>
          <p:cNvPr id="6" name="Foliennummernplatzhalter 5">
            <a:extLst>
              <a:ext uri="{FF2B5EF4-FFF2-40B4-BE49-F238E27FC236}">
                <a16:creationId xmlns:a16="http://schemas.microsoft.com/office/drawing/2014/main" id="{A5362E59-5182-BC8C-4A89-E540703166D1}"/>
              </a:ext>
            </a:extLst>
          </p:cNvPr>
          <p:cNvSpPr>
            <a:spLocks noGrp="1"/>
          </p:cNvSpPr>
          <p:nvPr>
            <p:ph type="sldNum" sz="quarter" idx="12"/>
          </p:nvPr>
        </p:nvSpPr>
        <p:spPr/>
        <p:txBody>
          <a:bodyPr/>
          <a:lstStyle/>
          <a:p>
            <a:r>
              <a:rPr lang="de-DE" dirty="0"/>
              <a:t>Folie &lt;9&gt; von 17</a:t>
            </a:r>
          </a:p>
        </p:txBody>
      </p:sp>
    </p:spTree>
    <p:extLst>
      <p:ext uri="{BB962C8B-B14F-4D97-AF65-F5344CB8AC3E}">
        <p14:creationId xmlns:p14="http://schemas.microsoft.com/office/powerpoint/2010/main" val="229361976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 id="{E97A3AAA-E319-4E9D-8BF3-9E9E43AAB34B}" vid="{488BF8F1-6D27-48CD-92D0-7908E918094B}"/>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Workshop (4)</Template>
  <TotalTime>0</TotalTime>
  <Words>1570</Words>
  <Application>Microsoft Office PowerPoint</Application>
  <PresentationFormat>Breitbild</PresentationFormat>
  <Paragraphs>166</Paragraphs>
  <Slides>17</Slides>
  <Notes>1</Notes>
  <HiddenSlides>0</HiddenSlides>
  <MMClips>0</MMClips>
  <ScaleCrop>false</ScaleCrop>
  <HeadingPairs>
    <vt:vector size="6" baseType="variant">
      <vt:variant>
        <vt:lpstr>Verwendete Schriftarten</vt:lpstr>
      </vt:variant>
      <vt:variant>
        <vt:i4>14</vt:i4>
      </vt:variant>
      <vt:variant>
        <vt:lpstr>Design</vt:lpstr>
      </vt:variant>
      <vt:variant>
        <vt:i4>1</vt:i4>
      </vt:variant>
      <vt:variant>
        <vt:lpstr>Folientitel</vt:lpstr>
      </vt:variant>
      <vt:variant>
        <vt:i4>17</vt:i4>
      </vt:variant>
    </vt:vector>
  </HeadingPairs>
  <TitlesOfParts>
    <vt:vector size="32" baseType="lpstr">
      <vt:lpstr>-apple-system</vt:lpstr>
      <vt:lpstr>Aptos</vt:lpstr>
      <vt:lpstr>Aptos Display</vt:lpstr>
      <vt:lpstr>Arial</vt:lpstr>
      <vt:lpstr>Arial Black, sans-serif</vt:lpstr>
      <vt:lpstr>Cereal</vt:lpstr>
      <vt:lpstr>Fira Sans</vt:lpstr>
      <vt:lpstr>Fontastique</vt:lpstr>
      <vt:lpstr>Libre Baskerville</vt:lpstr>
      <vt:lpstr>Louis George Cafe</vt:lpstr>
      <vt:lpstr>Mukta</vt:lpstr>
      <vt:lpstr>Quire Sans</vt:lpstr>
      <vt:lpstr>Roboto</vt:lpstr>
      <vt:lpstr>TTNorms</vt:lpstr>
      <vt:lpstr>Office</vt:lpstr>
      <vt:lpstr> </vt:lpstr>
      <vt:lpstr>Kräuter, Obst und Gemüse haltbar machen durch… </vt:lpstr>
      <vt:lpstr> Möglichkeiten um Kräuter, Obst oder Gemüse haltbar zu machen </vt:lpstr>
      <vt:lpstr>Trocknen </vt:lpstr>
      <vt:lpstr>Auslegen</vt:lpstr>
      <vt:lpstr>Hängen</vt:lpstr>
      <vt:lpstr>Dörren</vt:lpstr>
      <vt:lpstr>Kräutersalz herstellen</vt:lpstr>
      <vt:lpstr>Einlegen in Essig </vt:lpstr>
      <vt:lpstr>Kräuteröl </vt:lpstr>
      <vt:lpstr>Pesto Grundrezept</vt:lpstr>
      <vt:lpstr>Obstessig selber herstellen</vt:lpstr>
      <vt:lpstr> Methoden zum Gemüse fermentieren </vt:lpstr>
      <vt:lpstr>PowerPoint-Präsentation</vt:lpstr>
      <vt:lpstr>Süße Sirup-Rezepte für jede Jahreszeit 4 </vt:lpstr>
      <vt:lpstr> Sirup selber machen - Grundrezept </vt:lpstr>
      <vt:lpstr>Rhabarber Auflauf</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Natascha Tomlik</dc:creator>
  <cp:lastModifiedBy>Norbert Terzenbach</cp:lastModifiedBy>
  <cp:revision>6</cp:revision>
  <cp:lastPrinted>2025-05-24T08:40:53Z</cp:lastPrinted>
  <dcterms:created xsi:type="dcterms:W3CDTF">2025-05-09T05:10:10Z</dcterms:created>
  <dcterms:modified xsi:type="dcterms:W3CDTF">2025-05-27T11:30:30Z</dcterms:modified>
</cp:coreProperties>
</file>